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6" r:id="rId3"/>
    <p:sldId id="258" r:id="rId4"/>
    <p:sldId id="259" r:id="rId5"/>
    <p:sldId id="260" r:id="rId6"/>
    <p:sldId id="261" r:id="rId7"/>
    <p:sldId id="262" r:id="rId8"/>
  </p:sldIdLst>
  <p:sldSz cx="6858000" cy="9906000" type="A4"/>
  <p:notesSz cx="6858000" cy="9144000"/>
  <p:defaultTextStyle>
    <a:defPPr>
      <a:defRPr lang="en-US"/>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1884" y="930"/>
      </p:cViewPr>
      <p:guideLst>
        <p:guide orient="horz" pos="3121"/>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2C499-B462-4505-872A-42BD26C6A691}" type="datetimeFigureOut">
              <a:rPr lang="en-IN" smtClean="0"/>
              <a:pPr/>
              <a:t>27-01-2013</a:t>
            </a:fld>
            <a:endParaRPr lang="en-IN" dirty="0"/>
          </a:p>
        </p:txBody>
      </p:sp>
      <p:sp>
        <p:nvSpPr>
          <p:cNvPr id="4" name="Slide Image Placeholder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B7A74C-CB25-4879-9FFC-4C1B707BB479}" type="slidenum">
              <a:rPr lang="en-IN" smtClean="0"/>
              <a:pPr/>
              <a:t>‹#›</a:t>
            </a:fld>
            <a:endParaRPr lang="en-IN"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1"/>
            <a:ext cx="5829300" cy="2123370"/>
          </a:xfrm>
        </p:spPr>
        <p:txBody>
          <a:bodyPr/>
          <a:lstStyle/>
          <a:p>
            <a:r>
              <a:rPr lang="en-US" smtClean="0"/>
              <a:t>Click to edit Master title style</a:t>
            </a:r>
            <a:endParaRPr lang="en-IN"/>
          </a:p>
        </p:txBody>
      </p:sp>
      <p:sp>
        <p:nvSpPr>
          <p:cNvPr id="3" name="Subtitle 2"/>
          <p:cNvSpPr>
            <a:spLocks noGrp="1"/>
          </p:cNvSpPr>
          <p:nvPr>
            <p:ph type="subTitle" idx="1"/>
          </p:nvPr>
        </p:nvSpPr>
        <p:spPr>
          <a:xfrm>
            <a:off x="1028700" y="5613400"/>
            <a:ext cx="4800600" cy="2531534"/>
          </a:xfrm>
        </p:spPr>
        <p:txBody>
          <a:bodyPr/>
          <a:lstStyle>
            <a:lvl1pPr marL="0" indent="0" algn="ctr">
              <a:buNone/>
              <a:defRPr>
                <a:solidFill>
                  <a:schemeClr val="tx1">
                    <a:tint val="75000"/>
                  </a:schemeClr>
                </a:solidFill>
              </a:defRPr>
            </a:lvl1pPr>
            <a:lvl2pPr marL="509504" indent="0" algn="ctr">
              <a:buNone/>
              <a:defRPr>
                <a:solidFill>
                  <a:schemeClr val="tx1">
                    <a:tint val="75000"/>
                  </a:schemeClr>
                </a:solidFill>
              </a:defRPr>
            </a:lvl2pPr>
            <a:lvl3pPr marL="1019007" indent="0" algn="ctr">
              <a:buNone/>
              <a:defRPr>
                <a:solidFill>
                  <a:schemeClr val="tx1">
                    <a:tint val="75000"/>
                  </a:schemeClr>
                </a:solidFill>
              </a:defRPr>
            </a:lvl3pPr>
            <a:lvl4pPr marL="1528511" indent="0" algn="ctr">
              <a:buNone/>
              <a:defRPr>
                <a:solidFill>
                  <a:schemeClr val="tx1">
                    <a:tint val="75000"/>
                  </a:schemeClr>
                </a:solidFill>
              </a:defRPr>
            </a:lvl4pPr>
            <a:lvl5pPr marL="2038015" indent="0" algn="ctr">
              <a:buNone/>
              <a:defRPr>
                <a:solidFill>
                  <a:schemeClr val="tx1">
                    <a:tint val="75000"/>
                  </a:schemeClr>
                </a:solidFill>
              </a:defRPr>
            </a:lvl5pPr>
            <a:lvl6pPr marL="2547518" indent="0" algn="ctr">
              <a:buNone/>
              <a:defRPr>
                <a:solidFill>
                  <a:schemeClr val="tx1">
                    <a:tint val="75000"/>
                  </a:schemeClr>
                </a:solidFill>
              </a:defRPr>
            </a:lvl6pPr>
            <a:lvl7pPr marL="3057022" indent="0" algn="ctr">
              <a:buNone/>
              <a:defRPr>
                <a:solidFill>
                  <a:schemeClr val="tx1">
                    <a:tint val="75000"/>
                  </a:schemeClr>
                </a:solidFill>
              </a:defRPr>
            </a:lvl7pPr>
            <a:lvl8pPr marL="3566526" indent="0" algn="ctr">
              <a:buNone/>
              <a:defRPr>
                <a:solidFill>
                  <a:schemeClr val="tx1">
                    <a:tint val="75000"/>
                  </a:schemeClr>
                </a:solidFill>
              </a:defRPr>
            </a:lvl8pPr>
            <a:lvl9pPr marL="4076029"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63F58E1-CF8B-4D6C-A650-53788B65A764}" type="datetime1">
              <a:rPr lang="en-IN" smtClean="0"/>
              <a:pPr/>
              <a:t>27-01-2013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C2E5D5B-F9DE-4F73-8A2C-96482618360A}" type="datetime1">
              <a:rPr lang="en-IN" smtClean="0"/>
              <a:pPr/>
              <a:t>27-01-2013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1"/>
          </a:xfrm>
        </p:spPr>
        <p:txBody>
          <a:bodyPr anchor="t"/>
          <a:lstStyle>
            <a:lvl1pPr algn="l">
              <a:defRPr sz="4500" b="1" cap="all"/>
            </a:lvl1pPr>
          </a:lstStyle>
          <a:p>
            <a:r>
              <a:rPr lang="en-US" smtClean="0"/>
              <a:t>Click to edit Master title style</a:t>
            </a:r>
            <a:endParaRPr lang="en-IN"/>
          </a:p>
        </p:txBody>
      </p:sp>
      <p:sp>
        <p:nvSpPr>
          <p:cNvPr id="3" name="Text Placeholder 2"/>
          <p:cNvSpPr>
            <a:spLocks noGrp="1"/>
          </p:cNvSpPr>
          <p:nvPr>
            <p:ph type="body" idx="1"/>
          </p:nvPr>
        </p:nvSpPr>
        <p:spPr>
          <a:xfrm>
            <a:off x="541735" y="4198588"/>
            <a:ext cx="5829300" cy="2166936"/>
          </a:xfrm>
        </p:spPr>
        <p:txBody>
          <a:bodyPr anchor="b"/>
          <a:lstStyle>
            <a:lvl1pPr marL="0" indent="0">
              <a:buNone/>
              <a:defRPr sz="2200">
                <a:solidFill>
                  <a:schemeClr val="tx1">
                    <a:tint val="75000"/>
                  </a:schemeClr>
                </a:solidFill>
              </a:defRPr>
            </a:lvl1pPr>
            <a:lvl2pPr marL="509504" indent="0">
              <a:buNone/>
              <a:defRPr sz="2000">
                <a:solidFill>
                  <a:schemeClr val="tx1">
                    <a:tint val="75000"/>
                  </a:schemeClr>
                </a:solidFill>
              </a:defRPr>
            </a:lvl2pPr>
            <a:lvl3pPr marL="1019007" indent="0">
              <a:buNone/>
              <a:defRPr sz="1800">
                <a:solidFill>
                  <a:schemeClr val="tx1">
                    <a:tint val="75000"/>
                  </a:schemeClr>
                </a:solidFill>
              </a:defRPr>
            </a:lvl3pPr>
            <a:lvl4pPr marL="1528511" indent="0">
              <a:buNone/>
              <a:defRPr sz="1600">
                <a:solidFill>
                  <a:schemeClr val="tx1">
                    <a:tint val="75000"/>
                  </a:schemeClr>
                </a:solidFill>
              </a:defRPr>
            </a:lvl4pPr>
            <a:lvl5pPr marL="2038015" indent="0">
              <a:buNone/>
              <a:defRPr sz="1600">
                <a:solidFill>
                  <a:schemeClr val="tx1">
                    <a:tint val="75000"/>
                  </a:schemeClr>
                </a:solidFill>
              </a:defRPr>
            </a:lvl5pPr>
            <a:lvl6pPr marL="2547518" indent="0">
              <a:buNone/>
              <a:defRPr sz="1600">
                <a:solidFill>
                  <a:schemeClr val="tx1">
                    <a:tint val="75000"/>
                  </a:schemeClr>
                </a:solidFill>
              </a:defRPr>
            </a:lvl6pPr>
            <a:lvl7pPr marL="3057022" indent="0">
              <a:buNone/>
              <a:defRPr sz="1600">
                <a:solidFill>
                  <a:schemeClr val="tx1">
                    <a:tint val="75000"/>
                  </a:schemeClr>
                </a:solidFill>
              </a:defRPr>
            </a:lvl7pPr>
            <a:lvl8pPr marL="3566526" indent="0">
              <a:buNone/>
              <a:defRPr sz="1600">
                <a:solidFill>
                  <a:schemeClr val="tx1">
                    <a:tint val="75000"/>
                  </a:schemeClr>
                </a:solidFill>
              </a:defRPr>
            </a:lvl8pPr>
            <a:lvl9pPr marL="407602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C17A87-FC68-4199-A52D-217C87F04233}" type="datetime1">
              <a:rPr lang="en-IN" smtClean="0"/>
              <a:pPr/>
              <a:t>27-01-2013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342901" y="2311401"/>
            <a:ext cx="3028950" cy="6537502"/>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3486150" y="2311401"/>
            <a:ext cx="3028950" cy="6537502"/>
          </a:xfrm>
        </p:spPr>
        <p:txBody>
          <a:bodyPr/>
          <a:lstStyle>
            <a:lvl1pPr>
              <a:defRPr sz="3100"/>
            </a:lvl1pPr>
            <a:lvl2pPr>
              <a:defRPr sz="27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4B4BD77-108C-4A76-BEB2-B9BD8C770BB1}" type="datetime1">
              <a:rPr lang="en-IN" smtClean="0"/>
              <a:pPr/>
              <a:t>27-01-2013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700" b="1"/>
            </a:lvl1pPr>
            <a:lvl2pPr marL="509504" indent="0">
              <a:buNone/>
              <a:defRPr sz="2200" b="1"/>
            </a:lvl2pPr>
            <a:lvl3pPr marL="1019007" indent="0">
              <a:buNone/>
              <a:defRPr sz="2000" b="1"/>
            </a:lvl3pPr>
            <a:lvl4pPr marL="1528511" indent="0">
              <a:buNone/>
              <a:defRPr sz="1800" b="1"/>
            </a:lvl4pPr>
            <a:lvl5pPr marL="2038015" indent="0">
              <a:buNone/>
              <a:defRPr sz="1800" b="1"/>
            </a:lvl5pPr>
            <a:lvl6pPr marL="2547518" indent="0">
              <a:buNone/>
              <a:defRPr sz="1800" b="1"/>
            </a:lvl6pPr>
            <a:lvl7pPr marL="3057022" indent="0">
              <a:buNone/>
              <a:defRPr sz="1800" b="1"/>
            </a:lvl7pPr>
            <a:lvl8pPr marL="3566526" indent="0">
              <a:buNone/>
              <a:defRPr sz="1800" b="1"/>
            </a:lvl8pPr>
            <a:lvl9pPr marL="4076029"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342900" y="3141487"/>
            <a:ext cx="3030141" cy="570741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700" b="1"/>
            </a:lvl1pPr>
            <a:lvl2pPr marL="509504" indent="0">
              <a:buNone/>
              <a:defRPr sz="2200" b="1"/>
            </a:lvl2pPr>
            <a:lvl3pPr marL="1019007" indent="0">
              <a:buNone/>
              <a:defRPr sz="2000" b="1"/>
            </a:lvl3pPr>
            <a:lvl4pPr marL="1528511" indent="0">
              <a:buNone/>
              <a:defRPr sz="1800" b="1"/>
            </a:lvl4pPr>
            <a:lvl5pPr marL="2038015" indent="0">
              <a:buNone/>
              <a:defRPr sz="1800" b="1"/>
            </a:lvl5pPr>
            <a:lvl6pPr marL="2547518" indent="0">
              <a:buNone/>
              <a:defRPr sz="1800" b="1"/>
            </a:lvl6pPr>
            <a:lvl7pPr marL="3057022" indent="0">
              <a:buNone/>
              <a:defRPr sz="1800" b="1"/>
            </a:lvl7pPr>
            <a:lvl8pPr marL="3566526" indent="0">
              <a:buNone/>
              <a:defRPr sz="1800" b="1"/>
            </a:lvl8pPr>
            <a:lvl9pPr marL="4076029"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3483769" y="3141487"/>
            <a:ext cx="3031331" cy="5707416"/>
          </a:xfrm>
        </p:spPr>
        <p:txBody>
          <a:bodyPr/>
          <a:lstStyle>
            <a:lvl1pPr>
              <a:defRPr sz="27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F2DFA05-21E2-42B6-8390-A67C14B213B3}" type="datetime1">
              <a:rPr lang="en-IN" smtClean="0"/>
              <a:pPr/>
              <a:t>27-01-2013</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3F9CA74-2B6D-4667-AA80-BD352287F858}" type="datetime1">
              <a:rPr lang="en-IN" smtClean="0"/>
              <a:pPr/>
              <a:t>27-01-2013</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5E1E32-6FB9-4ABB-BD8F-50A093A6B918}" type="datetime1">
              <a:rPr lang="en-IN" smtClean="0"/>
              <a:pPr/>
              <a:t>27-01-2013</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6"/>
            <a:ext cx="2256235" cy="1678517"/>
          </a:xfrm>
        </p:spPr>
        <p:txBody>
          <a:bodyPr anchor="b"/>
          <a:lstStyle>
            <a:lvl1pPr algn="l">
              <a:defRPr sz="2200" b="1"/>
            </a:lvl1pPr>
          </a:lstStyle>
          <a:p>
            <a:r>
              <a:rPr lang="en-US" smtClean="0"/>
              <a:t>Click to edit Master title style</a:t>
            </a:r>
            <a:endParaRPr lang="en-IN"/>
          </a:p>
        </p:txBody>
      </p:sp>
      <p:sp>
        <p:nvSpPr>
          <p:cNvPr id="3" name="Content Placeholder 2"/>
          <p:cNvSpPr>
            <a:spLocks noGrp="1"/>
          </p:cNvSpPr>
          <p:nvPr>
            <p:ph idx="1"/>
          </p:nvPr>
        </p:nvSpPr>
        <p:spPr>
          <a:xfrm>
            <a:off x="2681288" y="394408"/>
            <a:ext cx="3833813" cy="8454496"/>
          </a:xfrm>
        </p:spPr>
        <p:txBody>
          <a:bodyPr/>
          <a:lstStyle>
            <a:lvl1pPr>
              <a:defRPr sz="36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342901" y="2072923"/>
            <a:ext cx="2256235" cy="6775980"/>
          </a:xfrm>
        </p:spPr>
        <p:txBody>
          <a:bodyPr/>
          <a:lstStyle>
            <a:lvl1pPr marL="0" indent="0">
              <a:buNone/>
              <a:defRPr sz="1600"/>
            </a:lvl1pPr>
            <a:lvl2pPr marL="509504" indent="0">
              <a:buNone/>
              <a:defRPr sz="1300"/>
            </a:lvl2pPr>
            <a:lvl3pPr marL="1019007" indent="0">
              <a:buNone/>
              <a:defRPr sz="1100"/>
            </a:lvl3pPr>
            <a:lvl4pPr marL="1528511" indent="0">
              <a:buNone/>
              <a:defRPr sz="1000"/>
            </a:lvl4pPr>
            <a:lvl5pPr marL="2038015" indent="0">
              <a:buNone/>
              <a:defRPr sz="1000"/>
            </a:lvl5pPr>
            <a:lvl6pPr marL="2547518" indent="0">
              <a:buNone/>
              <a:defRPr sz="1000"/>
            </a:lvl6pPr>
            <a:lvl7pPr marL="3057022" indent="0">
              <a:buNone/>
              <a:defRPr sz="1000"/>
            </a:lvl7pPr>
            <a:lvl8pPr marL="3566526" indent="0">
              <a:buNone/>
              <a:defRPr sz="1000"/>
            </a:lvl8pPr>
            <a:lvl9pPr marL="407602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CD2F31-D41F-46FC-8D18-36DEB813AF89}" type="datetime1">
              <a:rPr lang="en-IN" smtClean="0"/>
              <a:pPr/>
              <a:t>27-01-2013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1"/>
            <a:ext cx="4114800" cy="818621"/>
          </a:xfrm>
        </p:spPr>
        <p:txBody>
          <a:bodyPr anchor="b"/>
          <a:lstStyle>
            <a:lvl1pPr algn="l">
              <a:defRPr sz="2200" b="1"/>
            </a:lvl1pPr>
          </a:lstStyle>
          <a:p>
            <a:r>
              <a:rPr lang="en-US" smtClean="0"/>
              <a:t>Click to edit Master title style</a:t>
            </a:r>
            <a:endParaRPr lang="en-IN"/>
          </a:p>
        </p:txBody>
      </p:sp>
      <p:sp>
        <p:nvSpPr>
          <p:cNvPr id="3" name="Picture Placeholder 2"/>
          <p:cNvSpPr>
            <a:spLocks noGrp="1"/>
          </p:cNvSpPr>
          <p:nvPr>
            <p:ph type="pic" idx="1"/>
          </p:nvPr>
        </p:nvSpPr>
        <p:spPr>
          <a:xfrm>
            <a:off x="1344216" y="885120"/>
            <a:ext cx="4114800" cy="5943600"/>
          </a:xfrm>
        </p:spPr>
        <p:txBody>
          <a:bodyPr/>
          <a:lstStyle>
            <a:lvl1pPr marL="0" indent="0">
              <a:buNone/>
              <a:defRPr sz="3600"/>
            </a:lvl1pPr>
            <a:lvl2pPr marL="509504" indent="0">
              <a:buNone/>
              <a:defRPr sz="3100"/>
            </a:lvl2pPr>
            <a:lvl3pPr marL="1019007" indent="0">
              <a:buNone/>
              <a:defRPr sz="2700"/>
            </a:lvl3pPr>
            <a:lvl4pPr marL="1528511" indent="0">
              <a:buNone/>
              <a:defRPr sz="2200"/>
            </a:lvl4pPr>
            <a:lvl5pPr marL="2038015" indent="0">
              <a:buNone/>
              <a:defRPr sz="2200"/>
            </a:lvl5pPr>
            <a:lvl6pPr marL="2547518" indent="0">
              <a:buNone/>
              <a:defRPr sz="2200"/>
            </a:lvl6pPr>
            <a:lvl7pPr marL="3057022" indent="0">
              <a:buNone/>
              <a:defRPr sz="2200"/>
            </a:lvl7pPr>
            <a:lvl8pPr marL="3566526" indent="0">
              <a:buNone/>
              <a:defRPr sz="2200"/>
            </a:lvl8pPr>
            <a:lvl9pPr marL="4076029" indent="0">
              <a:buNone/>
              <a:defRPr sz="2200"/>
            </a:lvl9pPr>
          </a:lstStyle>
          <a:p>
            <a:endParaRPr lang="en-IN" dirty="0"/>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600"/>
            </a:lvl1pPr>
            <a:lvl2pPr marL="509504" indent="0">
              <a:buNone/>
              <a:defRPr sz="1300"/>
            </a:lvl2pPr>
            <a:lvl3pPr marL="1019007" indent="0">
              <a:buNone/>
              <a:defRPr sz="1100"/>
            </a:lvl3pPr>
            <a:lvl4pPr marL="1528511" indent="0">
              <a:buNone/>
              <a:defRPr sz="1000"/>
            </a:lvl4pPr>
            <a:lvl5pPr marL="2038015" indent="0">
              <a:buNone/>
              <a:defRPr sz="1000"/>
            </a:lvl5pPr>
            <a:lvl6pPr marL="2547518" indent="0">
              <a:buNone/>
              <a:defRPr sz="1000"/>
            </a:lvl6pPr>
            <a:lvl7pPr marL="3057022" indent="0">
              <a:buNone/>
              <a:defRPr sz="1000"/>
            </a:lvl7pPr>
            <a:lvl8pPr marL="3566526" indent="0">
              <a:buNone/>
              <a:defRPr sz="1000"/>
            </a:lvl8pPr>
            <a:lvl9pPr marL="407602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6F825E-D36B-4EC9-B035-00892FE53E19}" type="datetime1">
              <a:rPr lang="en-IN" smtClean="0"/>
              <a:pPr/>
              <a:t>27-01-2013</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16A7E80B-0C15-4884-B6FA-9DBAD9BE49F5}" type="datetime1">
              <a:rPr lang="en-IN" smtClean="0"/>
              <a:pPr/>
              <a:t>27-01-2013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96701"/>
            <a:ext cx="1543050" cy="8452202"/>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342901" y="396701"/>
            <a:ext cx="4514850" cy="8452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B34A97BA-9FAF-4FEE-899B-575956364231}" type="datetime1">
              <a:rPr lang="en-IN" smtClean="0"/>
              <a:pPr/>
              <a:t>27-01-2013</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41AA817-9220-42A5-8E5E-189EFAAC1A33}" type="slidenum">
              <a:rPr lang="en-IN" smtClean="0"/>
              <a:pPr/>
              <a:t>‹#›</a:t>
            </a:fld>
            <a:endParaRPr lang="en-I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1" y="396700"/>
            <a:ext cx="6172200" cy="1651000"/>
          </a:xfrm>
          <a:prstGeom prst="rect">
            <a:avLst/>
          </a:prstGeom>
        </p:spPr>
        <p:txBody>
          <a:bodyPr vert="horz" lIns="101901" tIns="50950" rIns="101901" bIns="5095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342901" y="2311401"/>
            <a:ext cx="6172200" cy="6537502"/>
          </a:xfrm>
          <a:prstGeom prst="rect">
            <a:avLst/>
          </a:prstGeom>
        </p:spPr>
        <p:txBody>
          <a:bodyPr vert="horz" lIns="101901" tIns="50950" rIns="101901" bIns="509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342900" y="9181396"/>
            <a:ext cx="1600200" cy="527403"/>
          </a:xfrm>
          <a:prstGeom prst="rect">
            <a:avLst/>
          </a:prstGeom>
        </p:spPr>
        <p:txBody>
          <a:bodyPr vert="horz" lIns="101901" tIns="50950" rIns="101901" bIns="50950" rtlCol="0" anchor="ctr"/>
          <a:lstStyle>
            <a:lvl1pPr algn="l">
              <a:defRPr sz="1300">
                <a:solidFill>
                  <a:schemeClr val="tx1">
                    <a:tint val="75000"/>
                  </a:schemeClr>
                </a:solidFill>
              </a:defRPr>
            </a:lvl1pPr>
          </a:lstStyle>
          <a:p>
            <a:fld id="{0C942DC0-F6D2-49B2-A48A-6B09A8CE2A3E}" type="datetime1">
              <a:rPr lang="en-IN" smtClean="0"/>
              <a:pPr/>
              <a:t>27-01-2013</a:t>
            </a:fld>
            <a:endParaRPr lang="en-IN" dirty="0"/>
          </a:p>
        </p:txBody>
      </p:sp>
      <p:sp>
        <p:nvSpPr>
          <p:cNvPr id="5" name="Footer Placeholder 4"/>
          <p:cNvSpPr>
            <a:spLocks noGrp="1"/>
          </p:cNvSpPr>
          <p:nvPr>
            <p:ph type="ftr" sz="quarter" idx="3"/>
          </p:nvPr>
        </p:nvSpPr>
        <p:spPr>
          <a:xfrm>
            <a:off x="2343151" y="9181396"/>
            <a:ext cx="2171700" cy="527403"/>
          </a:xfrm>
          <a:prstGeom prst="rect">
            <a:avLst/>
          </a:prstGeom>
        </p:spPr>
        <p:txBody>
          <a:bodyPr vert="horz" lIns="101901" tIns="50950" rIns="101901" bIns="50950" rtlCol="0" anchor="ctr"/>
          <a:lstStyle>
            <a:lvl1pPr algn="ctr">
              <a:defRPr sz="13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4914900" y="9181396"/>
            <a:ext cx="1600200" cy="527403"/>
          </a:xfrm>
          <a:prstGeom prst="rect">
            <a:avLst/>
          </a:prstGeom>
        </p:spPr>
        <p:txBody>
          <a:bodyPr vert="horz" lIns="101901" tIns="50950" rIns="101901" bIns="50950" rtlCol="0" anchor="ctr"/>
          <a:lstStyle>
            <a:lvl1pPr algn="r">
              <a:defRPr sz="1300">
                <a:solidFill>
                  <a:schemeClr val="tx1">
                    <a:tint val="75000"/>
                  </a:schemeClr>
                </a:solidFill>
              </a:defRPr>
            </a:lvl1pPr>
          </a:lstStyle>
          <a:p>
            <a:fld id="{A41AA817-9220-42A5-8E5E-189EFAAC1A33}" type="slidenum">
              <a:rPr lang="en-IN" smtClean="0"/>
              <a:pPr/>
              <a:t>‹#›</a:t>
            </a:fld>
            <a:endParaRPr lang="en-I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p:txStyles>
    <p:titleStyle>
      <a:lvl1pPr algn="ctr" defTabSz="1019007" rtl="0" eaLnBrk="1" latinLnBrk="0" hangingPunct="1">
        <a:spcBef>
          <a:spcPct val="0"/>
        </a:spcBef>
        <a:buNone/>
        <a:defRPr sz="4900" kern="1200">
          <a:solidFill>
            <a:schemeClr val="tx1"/>
          </a:solidFill>
          <a:latin typeface="+mj-lt"/>
          <a:ea typeface="+mj-ea"/>
          <a:cs typeface="+mj-cs"/>
        </a:defRPr>
      </a:lvl1pPr>
    </p:titleStyle>
    <p:bodyStyle>
      <a:lvl1pPr marL="382128" indent="-382128" algn="l" defTabSz="1019007"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27943" indent="-318440" algn="l" defTabSz="1019007"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73759" indent="-254752" algn="l" defTabSz="1019007"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783263"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92767"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802270"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74"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278"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781"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developersjhs@gmail.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5288" y="2288704"/>
            <a:ext cx="6389891" cy="6309420"/>
          </a:xfrm>
          <a:prstGeom prst="rect">
            <a:avLst/>
          </a:prstGeom>
          <a:noFill/>
        </p:spPr>
        <p:txBody>
          <a:bodyPr wrap="none" rtlCol="0">
            <a:spAutoFit/>
          </a:bodyPr>
          <a:lstStyle/>
          <a:p>
            <a:pPr algn="ctr"/>
            <a:r>
              <a:rPr lang="en-US" dirty="0" smtClean="0"/>
              <a:t>M/S Shree Developers</a:t>
            </a:r>
          </a:p>
          <a:p>
            <a:pPr algn="ctr"/>
            <a:endParaRPr lang="en-US" dirty="0" smtClean="0"/>
          </a:p>
          <a:p>
            <a:pPr algn="ctr"/>
            <a:endParaRPr lang="en-US" dirty="0" smtClean="0"/>
          </a:p>
          <a:p>
            <a:r>
              <a:rPr lang="en-US" sz="1200" b="1" dirty="0" smtClean="0"/>
              <a:t>Site Office :-  </a:t>
            </a:r>
            <a:r>
              <a:rPr lang="en-IN" sz="1200" dirty="0" smtClean="0"/>
              <a:t>Near Hansraj Public School, Shivpuri Road, Jhansi(U.P.)-284001</a:t>
            </a:r>
          </a:p>
          <a:p>
            <a:endParaRPr lang="en-IN" sz="1200" dirty="0" smtClean="0"/>
          </a:p>
          <a:p>
            <a:r>
              <a:rPr lang="en-US" sz="1200" b="1" dirty="0" smtClean="0"/>
              <a:t>Phone No. :-</a:t>
            </a:r>
            <a:r>
              <a:rPr lang="en-US" sz="1200" dirty="0" smtClean="0"/>
              <a:t>  07607100617,8400330214 </a:t>
            </a:r>
          </a:p>
          <a:p>
            <a:endParaRPr lang="en-US" sz="1200" dirty="0" smtClean="0"/>
          </a:p>
          <a:p>
            <a:r>
              <a:rPr lang="en-US" sz="1200" b="1" dirty="0" smtClean="0"/>
              <a:t>E-mail ID    :-</a:t>
            </a:r>
            <a:r>
              <a:rPr lang="en-US" sz="1200" dirty="0" smtClean="0"/>
              <a:t>  </a:t>
            </a:r>
            <a:r>
              <a:rPr lang="en-US" sz="1200" dirty="0" smtClean="0">
                <a:hlinkClick r:id="rId2"/>
              </a:rPr>
              <a:t>sdevelopersjhs@gmail.com</a:t>
            </a:r>
            <a:endParaRPr lang="en-US" sz="1200" dirty="0" smtClean="0"/>
          </a:p>
          <a:p>
            <a:endParaRPr lang="en-US" sz="1200" dirty="0" smtClean="0"/>
          </a:p>
          <a:p>
            <a:endParaRPr lang="en-US" sz="1200" dirty="0" smtClean="0"/>
          </a:p>
          <a:p>
            <a:pPr algn="ctr"/>
            <a:endParaRPr lang="en-US" b="1" dirty="0" smtClean="0"/>
          </a:p>
          <a:p>
            <a:pPr algn="ctr"/>
            <a:endParaRPr lang="en-US" b="1" dirty="0" smtClean="0"/>
          </a:p>
          <a:p>
            <a:pPr algn="ctr"/>
            <a:endParaRPr lang="en-US" b="1" dirty="0" smtClean="0"/>
          </a:p>
          <a:p>
            <a:pPr algn="ctr"/>
            <a:r>
              <a:rPr lang="en-US" b="1" dirty="0" smtClean="0"/>
              <a:t>Booking Form For Duplex Villas</a:t>
            </a:r>
          </a:p>
          <a:p>
            <a:pPr algn="ctr"/>
            <a:endParaRPr lang="en-US" b="1" dirty="0" smtClean="0"/>
          </a:p>
          <a:p>
            <a:pPr algn="ctr"/>
            <a:endParaRPr lang="en-US" b="1" dirty="0" smtClean="0"/>
          </a:p>
          <a:p>
            <a:pPr algn="ctr"/>
            <a:endParaRPr lang="en-US" b="1" dirty="0" smtClean="0"/>
          </a:p>
          <a:p>
            <a:pPr algn="ctr"/>
            <a:endParaRPr lang="en-US" b="1" dirty="0" smtClean="0"/>
          </a:p>
          <a:p>
            <a:r>
              <a:rPr lang="en-US" b="1" dirty="0" smtClean="0"/>
              <a:t>Name ___________________________________________</a:t>
            </a:r>
          </a:p>
          <a:p>
            <a:endParaRPr lang="en-US" b="1" dirty="0" smtClean="0"/>
          </a:p>
          <a:p>
            <a:r>
              <a:rPr lang="en-US" b="1" dirty="0" smtClean="0"/>
              <a:t>Address _________________________________________</a:t>
            </a:r>
          </a:p>
          <a:p>
            <a:endParaRPr lang="en-US" b="1" dirty="0" smtClean="0"/>
          </a:p>
          <a:p>
            <a:r>
              <a:rPr lang="en-US" b="1" dirty="0" smtClean="0"/>
              <a:t>Duplex No.  ________</a:t>
            </a:r>
            <a:endParaRPr lang="en-IN" b="1" dirty="0"/>
          </a:p>
        </p:txBody>
      </p:sp>
      <p:pic>
        <p:nvPicPr>
          <p:cNvPr id="2" name="Picture 2"/>
          <p:cNvPicPr>
            <a:picLocks noChangeAspect="1" noChangeArrowheads="1"/>
          </p:cNvPicPr>
          <p:nvPr/>
        </p:nvPicPr>
        <p:blipFill>
          <a:blip r:embed="rId3" cstate="print"/>
          <a:srcRect/>
          <a:stretch>
            <a:fillRect/>
          </a:stretch>
        </p:blipFill>
        <p:spPr bwMode="auto">
          <a:xfrm>
            <a:off x="2348880" y="344488"/>
            <a:ext cx="2073742" cy="187220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04664" y="3368824"/>
            <a:ext cx="6192688" cy="460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6" name="TextBox 5"/>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8" name="Rectangle 7"/>
          <p:cNvSpPr/>
          <p:nvPr/>
        </p:nvSpPr>
        <p:spPr>
          <a:xfrm>
            <a:off x="404664" y="738158"/>
            <a:ext cx="1368152"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Office Copy</a:t>
            </a:r>
            <a:endParaRPr lang="en-IN" sz="1800" dirty="0"/>
          </a:p>
        </p:txBody>
      </p:sp>
      <p:sp>
        <p:nvSpPr>
          <p:cNvPr id="10" name="TextBox 9"/>
          <p:cNvSpPr txBox="1"/>
          <p:nvPr/>
        </p:nvSpPr>
        <p:spPr>
          <a:xfrm>
            <a:off x="404664" y="1496616"/>
            <a:ext cx="1478290" cy="246221"/>
          </a:xfrm>
          <a:prstGeom prst="rect">
            <a:avLst/>
          </a:prstGeom>
          <a:noFill/>
        </p:spPr>
        <p:txBody>
          <a:bodyPr wrap="none" rtlCol="0">
            <a:spAutoFit/>
          </a:bodyPr>
          <a:lstStyle/>
          <a:p>
            <a:r>
              <a:rPr lang="en-US" sz="1000" dirty="0" smtClean="0"/>
              <a:t>S. No. _______________</a:t>
            </a:r>
            <a:endParaRPr lang="en-IN" sz="1000" dirty="0"/>
          </a:p>
        </p:txBody>
      </p:sp>
      <p:sp>
        <p:nvSpPr>
          <p:cNvPr id="9" name="TextBox 8"/>
          <p:cNvSpPr txBox="1"/>
          <p:nvPr/>
        </p:nvSpPr>
        <p:spPr>
          <a:xfrm>
            <a:off x="1484784" y="1712640"/>
            <a:ext cx="1103187" cy="230832"/>
          </a:xfrm>
          <a:prstGeom prst="rect">
            <a:avLst/>
          </a:prstGeom>
          <a:noFill/>
        </p:spPr>
        <p:txBody>
          <a:bodyPr wrap="none" rtlCol="0">
            <a:spAutoFit/>
          </a:bodyPr>
          <a:lstStyle/>
          <a:p>
            <a:r>
              <a:rPr lang="en-US" sz="900" dirty="0" smtClean="0"/>
              <a:t>Sole/First Applicant</a:t>
            </a:r>
            <a:endParaRPr lang="en-IN" sz="900" dirty="0"/>
          </a:p>
        </p:txBody>
      </p:sp>
      <p:sp>
        <p:nvSpPr>
          <p:cNvPr id="15" name="Rectangle 14"/>
          <p:cNvSpPr/>
          <p:nvPr/>
        </p:nvSpPr>
        <p:spPr>
          <a:xfrm>
            <a:off x="1556792" y="1928664"/>
            <a:ext cx="936104" cy="10801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Rectangle 15"/>
          <p:cNvSpPr/>
          <p:nvPr/>
        </p:nvSpPr>
        <p:spPr>
          <a:xfrm>
            <a:off x="4077072" y="1928664"/>
            <a:ext cx="936104" cy="10801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p:cNvSpPr txBox="1"/>
          <p:nvPr/>
        </p:nvSpPr>
        <p:spPr>
          <a:xfrm>
            <a:off x="3933056" y="1712640"/>
            <a:ext cx="1266693" cy="230832"/>
          </a:xfrm>
          <a:prstGeom prst="rect">
            <a:avLst/>
          </a:prstGeom>
          <a:noFill/>
        </p:spPr>
        <p:txBody>
          <a:bodyPr wrap="none" rtlCol="0">
            <a:spAutoFit/>
          </a:bodyPr>
          <a:lstStyle/>
          <a:p>
            <a:r>
              <a:rPr lang="en-US" sz="900" dirty="0" smtClean="0"/>
              <a:t>Joint/Second Applicant</a:t>
            </a:r>
            <a:endParaRPr lang="en-IN" sz="900" dirty="0"/>
          </a:p>
        </p:txBody>
      </p:sp>
      <p:sp>
        <p:nvSpPr>
          <p:cNvPr id="18" name="TextBox 17"/>
          <p:cNvSpPr txBox="1"/>
          <p:nvPr/>
        </p:nvSpPr>
        <p:spPr>
          <a:xfrm>
            <a:off x="332656" y="3080792"/>
            <a:ext cx="6264696" cy="5262979"/>
          </a:xfrm>
          <a:prstGeom prst="rect">
            <a:avLst/>
          </a:prstGeom>
          <a:solidFill>
            <a:schemeClr val="bg1"/>
          </a:solidFill>
          <a:ln>
            <a:solidFill>
              <a:schemeClr val="tx1"/>
            </a:solidFill>
          </a:ln>
        </p:spPr>
        <p:txBody>
          <a:bodyPr wrap="square" rtlCol="0">
            <a:spAutoFit/>
          </a:bodyPr>
          <a:lstStyle/>
          <a:p>
            <a:r>
              <a:rPr lang="en-US" sz="800" dirty="0" smtClean="0"/>
              <a:t>Please fill the following details in Block Letters - 		</a:t>
            </a:r>
          </a:p>
          <a:p>
            <a:pPr marL="228600" indent="-228600">
              <a:buAutoNum type="arabicPeriod"/>
            </a:pPr>
            <a:r>
              <a:rPr lang="en-US" sz="800" dirty="0" smtClean="0"/>
              <a:t>Full Name Mr./Ms. ______________________________________</a:t>
            </a:r>
          </a:p>
          <a:p>
            <a:pPr marL="228600" indent="-228600">
              <a:buAutoNum type="arabicPeriod"/>
            </a:pPr>
            <a:endParaRPr lang="en-US" sz="800" dirty="0" smtClean="0"/>
          </a:p>
          <a:p>
            <a:pPr marL="228600" indent="-228600">
              <a:buAutoNum type="arabicPeriod"/>
            </a:pPr>
            <a:r>
              <a:rPr lang="en-US" sz="800" dirty="0" smtClean="0"/>
              <a:t>Relation to the First Applicant (only for Joint Application) ________________________________________________________________</a:t>
            </a:r>
          </a:p>
          <a:p>
            <a:pPr marL="228600" indent="-228600">
              <a:buAutoNum type="arabicPeriod"/>
            </a:pPr>
            <a:endParaRPr lang="en-US" sz="800" dirty="0" smtClean="0"/>
          </a:p>
          <a:p>
            <a:pPr marL="228600" indent="-228600">
              <a:buAutoNum type="arabicPeriod"/>
            </a:pPr>
            <a:r>
              <a:rPr lang="en-US" sz="800" dirty="0" smtClean="0"/>
              <a:t>Father/Husband’s Name/Guardian Name </a:t>
            </a:r>
          </a:p>
          <a:p>
            <a:pPr marL="228600" indent="-228600"/>
            <a:r>
              <a:rPr lang="en-US" sz="800" dirty="0" smtClean="0"/>
              <a:t>	Full Name Mr./Ms. ______________________________________</a:t>
            </a:r>
          </a:p>
          <a:p>
            <a:pPr marL="228600" indent="-228600"/>
            <a:endParaRPr lang="en-US" sz="800" dirty="0" smtClean="0"/>
          </a:p>
          <a:p>
            <a:pPr marL="228600" indent="-228600">
              <a:buAutoNum type="arabicPeriod" startAt="4"/>
            </a:pPr>
            <a:r>
              <a:rPr lang="en-US" sz="800" dirty="0" smtClean="0"/>
              <a:t>Date of birth ___________________________________________</a:t>
            </a:r>
          </a:p>
          <a:p>
            <a:pPr marL="228600" indent="-228600">
              <a:buAutoNum type="arabicPeriod" startAt="4"/>
            </a:pPr>
            <a:endParaRPr lang="en-US" sz="800" dirty="0" smtClean="0"/>
          </a:p>
          <a:p>
            <a:pPr marL="228600" indent="-228600">
              <a:buAutoNum type="arabicPeriod" startAt="4"/>
            </a:pPr>
            <a:r>
              <a:rPr lang="en-US" sz="800" dirty="0" smtClean="0"/>
              <a:t>Occupation	</a:t>
            </a:r>
          </a:p>
          <a:p>
            <a:pPr marL="1247607" lvl="2" indent="-228600">
              <a:buFont typeface="Wingdings" pitchFamily="2" charset="2"/>
              <a:buChar char="q"/>
            </a:pPr>
            <a:r>
              <a:rPr lang="en-US" sz="800" dirty="0" smtClean="0"/>
              <a:t>Employed </a:t>
            </a:r>
          </a:p>
          <a:p>
            <a:pPr marL="1247607" lvl="2" indent="-228600">
              <a:buFont typeface="Wingdings" pitchFamily="2" charset="2"/>
              <a:buChar char="q"/>
            </a:pPr>
            <a:r>
              <a:rPr lang="en-US" sz="800" dirty="0" smtClean="0"/>
              <a:t>Self – Employed</a:t>
            </a:r>
          </a:p>
          <a:p>
            <a:pPr marL="1247607" lvl="2" indent="-228600">
              <a:buFont typeface="Wingdings" pitchFamily="2" charset="2"/>
              <a:buChar char="q"/>
            </a:pPr>
            <a:r>
              <a:rPr lang="en-US" sz="800" dirty="0" smtClean="0"/>
              <a:t>Housewife</a:t>
            </a:r>
          </a:p>
          <a:p>
            <a:pPr marL="1247607" lvl="2" indent="-228600">
              <a:buFont typeface="Wingdings" pitchFamily="2" charset="2"/>
              <a:buChar char="q"/>
            </a:pPr>
            <a:r>
              <a:rPr lang="en-US" sz="800" dirty="0" smtClean="0"/>
              <a:t>Others ____________________________</a:t>
            </a:r>
          </a:p>
          <a:p>
            <a:pPr marL="1247607" lvl="2" indent="-228600"/>
            <a:endParaRPr lang="en-US" sz="800" dirty="0" smtClean="0"/>
          </a:p>
          <a:p>
            <a:pPr marL="228600" indent="-228600">
              <a:buAutoNum type="arabicPeriod" startAt="6"/>
            </a:pPr>
            <a:r>
              <a:rPr lang="en-US" sz="800" dirty="0" smtClean="0"/>
              <a:t>Profession/Name of Business _____________________________</a:t>
            </a:r>
          </a:p>
          <a:p>
            <a:pPr marL="228600" indent="-228600">
              <a:buAutoNum type="arabicPeriod" startAt="6"/>
            </a:pPr>
            <a:endParaRPr lang="en-US" sz="800" dirty="0" smtClean="0"/>
          </a:p>
          <a:p>
            <a:pPr marL="228600" indent="-228600">
              <a:buAutoNum type="arabicPeriod" startAt="6"/>
            </a:pPr>
            <a:r>
              <a:rPr lang="en-US" sz="800" dirty="0" smtClean="0"/>
              <a:t>PAN Card Details (Attach Photocopy) _______________________</a:t>
            </a:r>
          </a:p>
          <a:p>
            <a:pPr marL="228600" indent="-228600">
              <a:buAutoNum type="arabicPeriod" startAt="6"/>
            </a:pPr>
            <a:endParaRPr lang="en-US" sz="800" dirty="0" smtClean="0"/>
          </a:p>
          <a:p>
            <a:pPr marL="228600" indent="-228600">
              <a:buAutoNum type="arabicPeriod" startAt="6"/>
            </a:pPr>
            <a:r>
              <a:rPr lang="en-US" sz="800" dirty="0" smtClean="0"/>
              <a:t>Permanent Address ____________________________________</a:t>
            </a:r>
          </a:p>
          <a:p>
            <a:pPr marL="228600" indent="-228600"/>
            <a:r>
              <a:rPr lang="en-US" sz="800" dirty="0" smtClean="0"/>
              <a:t>_________________________________________________________</a:t>
            </a:r>
          </a:p>
          <a:p>
            <a:pPr marL="228600" indent="-228600"/>
            <a:endParaRPr lang="en-US" sz="800" dirty="0" smtClean="0"/>
          </a:p>
          <a:p>
            <a:pPr marL="228600" indent="-228600">
              <a:buAutoNum type="arabicPeriod" startAt="9"/>
            </a:pPr>
            <a:r>
              <a:rPr lang="en-US" sz="800" dirty="0" smtClean="0"/>
              <a:t>Correspondence Address (for Sole/First Applicant) _____________________________________________________________________</a:t>
            </a:r>
          </a:p>
          <a:p>
            <a:pPr marL="228600" indent="-228600"/>
            <a:r>
              <a:rPr lang="en-US" sz="800" dirty="0" smtClean="0"/>
              <a:t>	City ________________	State _________________________	Pin ______________________</a:t>
            </a:r>
          </a:p>
          <a:p>
            <a:pPr marL="228600" indent="-228600"/>
            <a:endParaRPr lang="en-US" sz="800" dirty="0" smtClean="0"/>
          </a:p>
          <a:p>
            <a:pPr marL="228600" indent="-228600">
              <a:buAutoNum type="arabicPeriod" startAt="10"/>
            </a:pPr>
            <a:r>
              <a:rPr lang="en-US" sz="800" dirty="0" smtClean="0"/>
              <a:t>Phone with STD code (Home) ______________(Work) _______________Mobile _________________Email-Id _________________________</a:t>
            </a:r>
            <a:endParaRPr lang="en-IN" sz="800" dirty="0" smtClean="0"/>
          </a:p>
          <a:p>
            <a:pPr marL="228600" indent="-228600">
              <a:buAutoNum type="arabicPeriod" startAt="10"/>
            </a:pPr>
            <a:endParaRPr lang="en-US" sz="800" dirty="0" smtClean="0"/>
          </a:p>
          <a:p>
            <a:pPr marL="228600" indent="-228600">
              <a:buAutoNum type="arabicPeriod" startAt="10"/>
            </a:pPr>
            <a:r>
              <a:rPr lang="en-US" sz="800" dirty="0" smtClean="0"/>
              <a:t>Duplex No :- 	__________</a:t>
            </a:r>
          </a:p>
          <a:p>
            <a:pPr marL="228600" indent="-228600"/>
            <a:r>
              <a:rPr lang="en-US" sz="800" dirty="0" smtClean="0"/>
              <a:t>12.	Mode Of Payment :-	</a:t>
            </a:r>
          </a:p>
          <a:p>
            <a:pPr marL="2266615" lvl="4" indent="-228600">
              <a:buFont typeface="Wingdings" pitchFamily="2" charset="2"/>
              <a:buChar char="q"/>
            </a:pPr>
            <a:r>
              <a:rPr lang="en-US" sz="800" dirty="0" smtClean="0"/>
              <a:t>Construction Link Plan (Plan A)</a:t>
            </a:r>
          </a:p>
          <a:p>
            <a:pPr marL="2266615" lvl="4" indent="-228600">
              <a:buFont typeface="Wingdings" pitchFamily="2" charset="2"/>
              <a:buChar char="q"/>
            </a:pPr>
            <a:r>
              <a:rPr lang="en-US" sz="800" dirty="0" smtClean="0"/>
              <a:t>Down Payment Plan (Plan B)</a:t>
            </a:r>
          </a:p>
          <a:p>
            <a:pPr marL="228600" indent="-228600"/>
            <a:r>
              <a:rPr lang="en-US" sz="800" dirty="0" smtClean="0"/>
              <a:t>13.	Sale Price Details :-</a:t>
            </a:r>
          </a:p>
          <a:p>
            <a:pPr marL="738104" lvl="1" indent="-228600"/>
            <a:r>
              <a:rPr lang="en-US" sz="800" dirty="0" smtClean="0"/>
              <a:t>		Selling Price (Incl. of all Tax and Cess)		Rs. __________________ </a:t>
            </a:r>
          </a:p>
          <a:p>
            <a:pPr marL="738104" lvl="1" indent="-228600"/>
            <a:r>
              <a:rPr lang="en-US" sz="800" dirty="0" smtClean="0"/>
              <a:t>		(Less) Rebate Amount			Rs. __________________ </a:t>
            </a:r>
          </a:p>
          <a:p>
            <a:pPr marL="738104" lvl="1" indent="-228600"/>
            <a:endParaRPr lang="en-US" sz="800" dirty="0" smtClean="0"/>
          </a:p>
          <a:p>
            <a:pPr marL="738104" lvl="1" indent="-228600"/>
            <a:r>
              <a:rPr lang="en-US" sz="800" dirty="0" smtClean="0"/>
              <a:t> 		</a:t>
            </a:r>
            <a:r>
              <a:rPr lang="en-US" sz="800" b="1" dirty="0" smtClean="0"/>
              <a:t>Total Sale Price 			 Rs. _________________</a:t>
            </a:r>
            <a:r>
              <a:rPr lang="en-US" sz="800" dirty="0" smtClean="0"/>
              <a:t>	</a:t>
            </a:r>
          </a:p>
          <a:p>
            <a:pPr marL="738104" lvl="1" indent="-228600"/>
            <a:r>
              <a:rPr lang="en-US" sz="800" dirty="0" smtClean="0"/>
              <a:t>		Maintenance Security Deposit for Society		Rs. __________________ </a:t>
            </a:r>
          </a:p>
          <a:p>
            <a:pPr marL="738104" lvl="1" indent="-228600"/>
            <a:r>
              <a:rPr lang="en-US" sz="800" dirty="0" smtClean="0"/>
              <a:t>		</a:t>
            </a:r>
          </a:p>
          <a:p>
            <a:pPr marL="738104" lvl="1" indent="-228600"/>
            <a:r>
              <a:rPr lang="en-US" sz="800" b="1" dirty="0" smtClean="0"/>
              <a:t>		</a:t>
            </a:r>
            <a:r>
              <a:rPr lang="en-US" sz="800" b="1" u="sng" dirty="0" smtClean="0"/>
              <a:t>TOTAL 			 Rs. __________________ </a:t>
            </a:r>
          </a:p>
        </p:txBody>
      </p:sp>
      <p:sp>
        <p:nvSpPr>
          <p:cNvPr id="19" name="TextBox 18"/>
          <p:cNvSpPr txBox="1"/>
          <p:nvPr/>
        </p:nvSpPr>
        <p:spPr>
          <a:xfrm>
            <a:off x="3356992" y="3080792"/>
            <a:ext cx="3312368" cy="2800767"/>
          </a:xfrm>
          <a:prstGeom prst="rect">
            <a:avLst/>
          </a:prstGeom>
          <a:noFill/>
        </p:spPr>
        <p:txBody>
          <a:bodyPr wrap="square" rtlCol="0">
            <a:spAutoFit/>
          </a:bodyPr>
          <a:lstStyle/>
          <a:p>
            <a:pPr marL="228600" indent="-228600">
              <a:buAutoNum type="arabicPeriod"/>
            </a:pPr>
            <a:endParaRPr lang="en-US" sz="800" dirty="0" smtClean="0"/>
          </a:p>
          <a:p>
            <a:pPr marL="228600" indent="-228600">
              <a:buAutoNum type="arabicPeriod"/>
            </a:pPr>
            <a:r>
              <a:rPr lang="en-US" sz="800" dirty="0" smtClean="0"/>
              <a:t>Full Name Mr./Ms.______________________________________</a:t>
            </a:r>
          </a:p>
          <a:p>
            <a:pPr marL="228600" indent="-228600">
              <a:buAutoNum type="arabicPeriod"/>
            </a:pPr>
            <a:endParaRPr lang="en-US" sz="800" dirty="0" smtClean="0"/>
          </a:p>
          <a:p>
            <a:pPr marL="228600" indent="-228600">
              <a:buAutoNum type="arabicPeriod"/>
            </a:pPr>
            <a:endParaRPr lang="en-US" sz="800" dirty="0" smtClean="0"/>
          </a:p>
          <a:p>
            <a:pPr marL="228600" indent="-228600">
              <a:buAutoNum type="arabicPeriod"/>
            </a:pPr>
            <a:endParaRPr lang="en-US" sz="800" dirty="0" smtClean="0"/>
          </a:p>
          <a:p>
            <a:pPr marL="228600" indent="-228600"/>
            <a:r>
              <a:rPr lang="en-US" sz="800" dirty="0" smtClean="0"/>
              <a:t>3. 	Father/Husband’s Name/Guardian Name </a:t>
            </a:r>
          </a:p>
          <a:p>
            <a:pPr marL="228600" indent="-228600"/>
            <a:r>
              <a:rPr lang="en-US" sz="800" dirty="0" smtClean="0"/>
              <a:t>	Full Name Mr./Ms. _____________________________________</a:t>
            </a:r>
          </a:p>
          <a:p>
            <a:pPr marL="228600" indent="-228600"/>
            <a:endParaRPr lang="en-US" sz="800" dirty="0" smtClean="0"/>
          </a:p>
          <a:p>
            <a:pPr marL="228600" indent="-228600">
              <a:buAutoNum type="arabicPeriod" startAt="4"/>
            </a:pPr>
            <a:r>
              <a:rPr lang="en-US" sz="800" dirty="0" smtClean="0"/>
              <a:t>Date of birth __________________________________________</a:t>
            </a:r>
          </a:p>
          <a:p>
            <a:pPr marL="228600" indent="-228600">
              <a:buAutoNum type="arabicPeriod" startAt="4"/>
            </a:pPr>
            <a:endParaRPr lang="en-US" sz="800" dirty="0" smtClean="0"/>
          </a:p>
          <a:p>
            <a:pPr marL="228600" indent="-228600">
              <a:buAutoNum type="arabicPeriod" startAt="4"/>
            </a:pPr>
            <a:r>
              <a:rPr lang="en-US" sz="800" dirty="0" smtClean="0"/>
              <a:t>Occupation	</a:t>
            </a:r>
          </a:p>
          <a:p>
            <a:pPr marL="1247607" lvl="2" indent="-228600">
              <a:buFont typeface="Wingdings" pitchFamily="2" charset="2"/>
              <a:buChar char="q"/>
            </a:pPr>
            <a:r>
              <a:rPr lang="en-US" sz="800" dirty="0" smtClean="0"/>
              <a:t>Employed </a:t>
            </a:r>
          </a:p>
          <a:p>
            <a:pPr marL="1247607" lvl="2" indent="-228600">
              <a:buFont typeface="Wingdings" pitchFamily="2" charset="2"/>
              <a:buChar char="q"/>
            </a:pPr>
            <a:r>
              <a:rPr lang="en-US" sz="800" dirty="0" smtClean="0"/>
              <a:t>Self – Employed</a:t>
            </a:r>
          </a:p>
          <a:p>
            <a:pPr marL="1247607" lvl="2" indent="-228600">
              <a:buFont typeface="Wingdings" pitchFamily="2" charset="2"/>
              <a:buChar char="q"/>
            </a:pPr>
            <a:r>
              <a:rPr lang="en-US" sz="800" dirty="0" smtClean="0"/>
              <a:t>Housewife</a:t>
            </a:r>
          </a:p>
          <a:p>
            <a:pPr marL="1247607" lvl="2" indent="-228600">
              <a:buFont typeface="Wingdings" pitchFamily="2" charset="2"/>
              <a:buChar char="q"/>
            </a:pPr>
            <a:r>
              <a:rPr lang="en-US" sz="800" dirty="0" smtClean="0"/>
              <a:t>Others ___________________________</a:t>
            </a:r>
          </a:p>
          <a:p>
            <a:pPr marL="1247607" lvl="2" indent="-228600">
              <a:buFont typeface="Wingdings" pitchFamily="2" charset="2"/>
              <a:buChar char="q"/>
            </a:pPr>
            <a:endParaRPr lang="en-US" sz="800" dirty="0" smtClean="0"/>
          </a:p>
          <a:p>
            <a:pPr marL="228600" indent="-228600">
              <a:buAutoNum type="arabicPeriod" startAt="6"/>
            </a:pPr>
            <a:r>
              <a:rPr lang="en-US" sz="800" dirty="0" smtClean="0"/>
              <a:t>Profession/Name of Business _____________________________</a:t>
            </a:r>
          </a:p>
          <a:p>
            <a:pPr marL="228600" indent="-228600">
              <a:buAutoNum type="arabicPeriod" startAt="6"/>
            </a:pPr>
            <a:endParaRPr lang="en-US" sz="800" dirty="0" smtClean="0"/>
          </a:p>
          <a:p>
            <a:pPr marL="228600" indent="-228600">
              <a:buAutoNum type="arabicPeriod" startAt="6"/>
            </a:pPr>
            <a:r>
              <a:rPr lang="en-US" sz="800" dirty="0" smtClean="0"/>
              <a:t>PAN Card Details (Attach Photocopy) _______________________</a:t>
            </a:r>
          </a:p>
          <a:p>
            <a:pPr marL="228600" indent="-228600">
              <a:buAutoNum type="arabicPeriod" startAt="6"/>
            </a:pPr>
            <a:endParaRPr lang="en-US" sz="800" dirty="0" smtClean="0"/>
          </a:p>
          <a:p>
            <a:pPr marL="228600" indent="-228600">
              <a:buAutoNum type="arabicPeriod" startAt="6"/>
            </a:pPr>
            <a:r>
              <a:rPr lang="en-US" sz="800" dirty="0" smtClean="0"/>
              <a:t>Permanent Address _____________________________________</a:t>
            </a:r>
          </a:p>
          <a:p>
            <a:pPr marL="228600" indent="-228600"/>
            <a:r>
              <a:rPr lang="en-US" sz="800" dirty="0" smtClean="0"/>
              <a:t>__________________________________________________________</a:t>
            </a:r>
          </a:p>
        </p:txBody>
      </p:sp>
      <p:sp>
        <p:nvSpPr>
          <p:cNvPr id="21" name="TextBox 20"/>
          <p:cNvSpPr txBox="1"/>
          <p:nvPr/>
        </p:nvSpPr>
        <p:spPr>
          <a:xfrm>
            <a:off x="332656" y="8409384"/>
            <a:ext cx="6276027" cy="553998"/>
          </a:xfrm>
          <a:prstGeom prst="rect">
            <a:avLst/>
          </a:prstGeom>
          <a:noFill/>
        </p:spPr>
        <p:txBody>
          <a:bodyPr wrap="square" rtlCol="0">
            <a:spAutoFit/>
          </a:bodyPr>
          <a:lstStyle/>
          <a:p>
            <a:pPr marL="0" lvl="1" algn="ctr"/>
            <a:r>
              <a:rPr lang="en-US" sz="1000" b="1" u="sng" dirty="0" smtClean="0"/>
              <a:t>Note :- Total Cost is not inclusive of the stamp and registry cost ,which will be paid by the purchaser.</a:t>
            </a:r>
          </a:p>
          <a:p>
            <a:endParaRPr lang="en-IN" dirty="0"/>
          </a:p>
        </p:txBody>
      </p:sp>
      <p:sp>
        <p:nvSpPr>
          <p:cNvPr id="22" name="TextBox 21"/>
          <p:cNvSpPr txBox="1"/>
          <p:nvPr/>
        </p:nvSpPr>
        <p:spPr>
          <a:xfrm>
            <a:off x="1268760" y="8736449"/>
            <a:ext cx="2133918" cy="1169551"/>
          </a:xfrm>
          <a:prstGeom prst="rect">
            <a:avLst/>
          </a:prstGeom>
          <a:noFill/>
        </p:spPr>
        <p:txBody>
          <a:bodyPr wrap="none" rtlCol="0">
            <a:spAutoFit/>
          </a:bodyPr>
          <a:lstStyle/>
          <a:p>
            <a:r>
              <a:rPr lang="en-US" sz="1000" dirty="0" smtClean="0"/>
              <a:t>Full Signature of Sales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3" name="TextBox 22"/>
          <p:cNvSpPr txBox="1"/>
          <p:nvPr/>
        </p:nvSpPr>
        <p:spPr>
          <a:xfrm>
            <a:off x="4365104" y="8736449"/>
            <a:ext cx="2361544" cy="1169551"/>
          </a:xfrm>
          <a:prstGeom prst="rect">
            <a:avLst/>
          </a:prstGeom>
          <a:noFill/>
        </p:spPr>
        <p:txBody>
          <a:bodyPr wrap="none" rtlCol="0">
            <a:spAutoFit/>
          </a:bodyPr>
          <a:lstStyle/>
          <a:p>
            <a:r>
              <a:rPr lang="en-US" sz="1000" dirty="0" smtClean="0"/>
              <a:t>Full Signature of First /Second Applicant</a:t>
            </a:r>
          </a:p>
          <a:p>
            <a:endParaRPr lang="en-US" sz="1000" dirty="0" smtClean="0"/>
          </a:p>
          <a:p>
            <a:endParaRPr lang="en-US" sz="1000" dirty="0" smtClean="0"/>
          </a:p>
          <a:p>
            <a:r>
              <a:rPr lang="en-US" sz="1000" dirty="0" smtClean="0"/>
              <a:t>_______________           ______________</a:t>
            </a:r>
          </a:p>
          <a:p>
            <a:endParaRPr lang="en-US" sz="1000" dirty="0" smtClean="0"/>
          </a:p>
          <a:p>
            <a:r>
              <a:rPr lang="en-US" sz="1000" dirty="0" smtClean="0"/>
              <a:t>Date :- ________________________</a:t>
            </a:r>
            <a:endParaRPr lang="en-IN" sz="1000" dirty="0" smtClean="0"/>
          </a:p>
          <a:p>
            <a:endParaRPr lang="en-IN" sz="1000" dirty="0"/>
          </a:p>
        </p:txBody>
      </p:sp>
      <p:pic>
        <p:nvPicPr>
          <p:cNvPr id="2050"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21296" y="6953264"/>
            <a:ext cx="6336704" cy="1631216"/>
          </a:xfrm>
          <a:prstGeom prst="rect">
            <a:avLst/>
          </a:prstGeom>
          <a:noFill/>
        </p:spPr>
        <p:txBody>
          <a:bodyPr wrap="square" rtlCol="0">
            <a:spAutoFit/>
          </a:bodyPr>
          <a:lstStyle/>
          <a:p>
            <a:pPr marL="0" lvl="1"/>
            <a:endParaRPr lang="en-US" sz="1000" b="1" dirty="0" smtClean="0"/>
          </a:p>
          <a:p>
            <a:pPr marL="0" lvl="1"/>
            <a:r>
              <a:rPr lang="en-US" sz="1000" b="1" dirty="0" smtClean="0"/>
              <a:t>Note :-  The aforementioned payment schedule should be strictly observed by the purchaser failing which M/s Shree developer will have the liberty to cancel/ rescind the Duplex booking with prior seven days notice to the applicant purchaser’s correspondence address by post. In case of cancellation the developer shall have all liberty to forfeit 3% of the total consideration money of the flat and refund the balance money within 90 days without any interest. The developer shall be fully entitled to enter into fresh booking with any intending buyer/purchaser after cancellation of applicant’s booking.</a:t>
            </a:r>
          </a:p>
          <a:p>
            <a:pPr marL="0" lvl="1"/>
            <a:r>
              <a:rPr lang="en-US" sz="1000" b="1" dirty="0" smtClean="0"/>
              <a:t>	</a:t>
            </a:r>
          </a:p>
          <a:p>
            <a:endParaRPr lang="en-IN" dirty="0"/>
          </a:p>
        </p:txBody>
      </p:sp>
      <p:sp>
        <p:nvSpPr>
          <p:cNvPr id="24" name="TextBox 23"/>
          <p:cNvSpPr txBox="1"/>
          <p:nvPr/>
        </p:nvSpPr>
        <p:spPr>
          <a:xfrm>
            <a:off x="548680" y="1368152"/>
            <a:ext cx="5976664" cy="707886"/>
          </a:xfrm>
          <a:prstGeom prst="rect">
            <a:avLst/>
          </a:prstGeom>
          <a:noFill/>
        </p:spPr>
        <p:txBody>
          <a:bodyPr wrap="square" rtlCol="0">
            <a:spAutoFit/>
          </a:bodyPr>
          <a:lstStyle/>
          <a:p>
            <a:r>
              <a:rPr lang="en-US" sz="1000" dirty="0" smtClean="0"/>
              <a:t>Customer Name _____________________________________________________________________________</a:t>
            </a:r>
          </a:p>
          <a:p>
            <a:pPr marL="228600" indent="-228600"/>
            <a:r>
              <a:rPr lang="en-US" sz="1000" dirty="0" smtClean="0"/>
              <a:t>Duplex No:- _____________</a:t>
            </a:r>
          </a:p>
          <a:p>
            <a:endParaRPr lang="en-US" sz="1000" dirty="0" smtClean="0"/>
          </a:p>
          <a:p>
            <a:endParaRPr lang="en-IN" sz="1000" dirty="0"/>
          </a:p>
        </p:txBody>
      </p:sp>
      <p:sp>
        <p:nvSpPr>
          <p:cNvPr id="11" name="TextBox 10"/>
          <p:cNvSpPr txBox="1"/>
          <p:nvPr/>
        </p:nvSpPr>
        <p:spPr>
          <a:xfrm>
            <a:off x="642918" y="1738290"/>
            <a:ext cx="2758704" cy="446276"/>
          </a:xfrm>
          <a:prstGeom prst="rect">
            <a:avLst/>
          </a:prstGeom>
          <a:noFill/>
        </p:spPr>
        <p:txBody>
          <a:bodyPr wrap="none" rtlCol="0">
            <a:spAutoFit/>
          </a:bodyPr>
          <a:lstStyle/>
          <a:p>
            <a:r>
              <a:rPr lang="en-US" sz="1400" b="1" dirty="0" smtClean="0"/>
              <a:t>Construction Link Plan ( PLAN – A )</a:t>
            </a:r>
          </a:p>
          <a:p>
            <a:endParaRPr lang="en-IN" sz="900" dirty="0"/>
          </a:p>
        </p:txBody>
      </p:sp>
      <p:sp>
        <p:nvSpPr>
          <p:cNvPr id="13" name="TextBox 12"/>
          <p:cNvSpPr txBox="1"/>
          <p:nvPr/>
        </p:nvSpPr>
        <p:spPr>
          <a:xfrm>
            <a:off x="521296" y="5095876"/>
            <a:ext cx="5979970" cy="461665"/>
          </a:xfrm>
          <a:prstGeom prst="rect">
            <a:avLst/>
          </a:prstGeom>
          <a:noFill/>
        </p:spPr>
        <p:txBody>
          <a:bodyPr wrap="none" rtlCol="0">
            <a:spAutoFit/>
          </a:bodyPr>
          <a:lstStyle/>
          <a:p>
            <a:r>
              <a:rPr lang="en-US" sz="1400" b="1" dirty="0" smtClean="0"/>
              <a:t>Down Payment Plan Details :-  (Having 10% Rebate on 80% of Total Sale Price) </a:t>
            </a:r>
          </a:p>
          <a:p>
            <a:endParaRPr lang="en-IN" sz="1000" dirty="0"/>
          </a:p>
        </p:txBody>
      </p:sp>
      <p:graphicFrame>
        <p:nvGraphicFramePr>
          <p:cNvPr id="14" name="Table 13"/>
          <p:cNvGraphicFramePr>
            <a:graphicFrameLocks noGrp="1"/>
          </p:cNvGraphicFramePr>
          <p:nvPr/>
        </p:nvGraphicFramePr>
        <p:xfrm>
          <a:off x="521296" y="5453066"/>
          <a:ext cx="5860032" cy="1334458"/>
        </p:xfrm>
        <a:graphic>
          <a:graphicData uri="http://schemas.openxmlformats.org/drawingml/2006/table">
            <a:tbl>
              <a:tblPr firstRow="1" bandRow="1">
                <a:tableStyleId>{5C22544A-7EE6-4342-B048-85BDC9FD1C3A}</a:tableStyleId>
              </a:tblPr>
              <a:tblGrid>
                <a:gridCol w="588466"/>
                <a:gridCol w="2607270"/>
                <a:gridCol w="1152128"/>
                <a:gridCol w="1512168"/>
              </a:tblGrid>
              <a:tr h="216024">
                <a:tc>
                  <a:txBody>
                    <a:bodyPr/>
                    <a:lstStyle/>
                    <a:p>
                      <a:r>
                        <a:rPr lang="en-US" sz="1000" dirty="0" smtClean="0"/>
                        <a:t>S.No.</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Schedule of Payment</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%age of Sale Price</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Other Charges</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4788">
                <a:tc>
                  <a:txBody>
                    <a:bodyPr/>
                    <a:lstStyle/>
                    <a:p>
                      <a:r>
                        <a:rPr lang="en-US" sz="1000" dirty="0" smtClean="0"/>
                        <a:t>1.</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Booking Ist Installment</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38">
                <a:tc>
                  <a:txBody>
                    <a:bodyPr/>
                    <a:lstStyle/>
                    <a:p>
                      <a:r>
                        <a:rPr lang="en-US" sz="1000" dirty="0" smtClean="0"/>
                        <a:t>2.</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Booking IInd  Installment (Within 30 days )</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80%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9088">
                <a:tc>
                  <a:txBody>
                    <a:bodyPr/>
                    <a:lstStyle/>
                    <a:p>
                      <a:r>
                        <a:rPr lang="en-US" sz="1000" dirty="0" smtClean="0"/>
                        <a:t>3.</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At the Time of Possession</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019007" rtl="0" eaLnBrk="1" fontAlgn="auto" latinLnBrk="0" hangingPunct="1">
                        <a:lnSpc>
                          <a:spcPct val="100000"/>
                        </a:lnSpc>
                        <a:spcBef>
                          <a:spcPts val="0"/>
                        </a:spcBef>
                        <a:spcAft>
                          <a:spcPts val="0"/>
                        </a:spcAft>
                        <a:buClrTx/>
                        <a:buSzTx/>
                        <a:buFontTx/>
                        <a:buNone/>
                        <a:tabLst/>
                        <a:defRPr/>
                      </a:pPr>
                      <a:r>
                        <a:rPr lang="en-US" sz="1000" dirty="0" smtClean="0"/>
                        <a:t>100% of</a:t>
                      </a:r>
                      <a:r>
                        <a:rPr lang="en-US" sz="1000" baseline="0" dirty="0" smtClean="0"/>
                        <a:t> Security Deposit  for Maintenance</a:t>
                      </a:r>
                      <a:endParaRPr lang="en-IN" sz="1000" dirty="0" smtClean="0"/>
                    </a:p>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5" name="TextBox 14"/>
          <p:cNvSpPr txBox="1"/>
          <p:nvPr/>
        </p:nvSpPr>
        <p:spPr>
          <a:xfrm>
            <a:off x="1437856" y="8736449"/>
            <a:ext cx="2108269" cy="1169551"/>
          </a:xfrm>
          <a:prstGeom prst="rect">
            <a:avLst/>
          </a:prstGeom>
          <a:noFill/>
        </p:spPr>
        <p:txBody>
          <a:bodyPr wrap="none" rtlCol="0">
            <a:spAutoFit/>
          </a:bodyPr>
          <a:lstStyle/>
          <a:p>
            <a:r>
              <a:rPr lang="en-US" sz="1000" dirty="0" smtClean="0"/>
              <a:t>Full Signature of Sales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16" name="TextBox 15"/>
          <p:cNvSpPr txBox="1"/>
          <p:nvPr/>
        </p:nvSpPr>
        <p:spPr>
          <a:xfrm>
            <a:off x="4318176" y="8736449"/>
            <a:ext cx="2331087" cy="1169551"/>
          </a:xfrm>
          <a:prstGeom prst="rect">
            <a:avLst/>
          </a:prstGeom>
          <a:noFill/>
        </p:spPr>
        <p:txBody>
          <a:bodyPr wrap="none" rtlCol="0">
            <a:spAutoFit/>
          </a:bodyPr>
          <a:lstStyle/>
          <a:p>
            <a:r>
              <a:rPr lang="en-US" sz="1000" dirty="0" smtClean="0"/>
              <a:t>Full Signature of First &amp; Second Applicant</a:t>
            </a:r>
          </a:p>
          <a:p>
            <a:endParaRPr lang="en-US" sz="1000" dirty="0" smtClean="0"/>
          </a:p>
          <a:p>
            <a:endParaRPr lang="en-US" sz="1000" dirty="0" smtClean="0"/>
          </a:p>
          <a:p>
            <a:r>
              <a:rPr lang="en-US" sz="1000" dirty="0" smtClean="0"/>
              <a:t>_______________        ______________</a:t>
            </a:r>
          </a:p>
          <a:p>
            <a:endParaRPr lang="en-US" sz="1000" dirty="0" smtClean="0"/>
          </a:p>
          <a:p>
            <a:r>
              <a:rPr lang="en-US" sz="1000" dirty="0" smtClean="0"/>
              <a:t>Date :- ________________________</a:t>
            </a:r>
            <a:endParaRPr lang="en-IN" sz="1000" dirty="0" smtClean="0"/>
          </a:p>
          <a:p>
            <a:endParaRPr lang="en-IN" sz="1000" dirty="0"/>
          </a:p>
        </p:txBody>
      </p:sp>
      <p:graphicFrame>
        <p:nvGraphicFramePr>
          <p:cNvPr id="17" name="Table 16"/>
          <p:cNvGraphicFramePr>
            <a:graphicFrameLocks noGrp="1"/>
          </p:cNvGraphicFramePr>
          <p:nvPr/>
        </p:nvGraphicFramePr>
        <p:xfrm>
          <a:off x="620688" y="2144688"/>
          <a:ext cx="5786479" cy="2958707"/>
        </p:xfrm>
        <a:graphic>
          <a:graphicData uri="http://schemas.openxmlformats.org/drawingml/2006/table">
            <a:tbl>
              <a:tblPr>
                <a:tableStyleId>{3C2FFA5D-87B4-456A-9821-1D502468CF0F}</a:tableStyleId>
              </a:tblPr>
              <a:tblGrid>
                <a:gridCol w="2383635"/>
                <a:gridCol w="1701422"/>
                <a:gridCol w="1701422"/>
              </a:tblGrid>
              <a:tr h="264092">
                <a:tc>
                  <a:txBody>
                    <a:bodyPr/>
                    <a:lstStyle/>
                    <a:p>
                      <a:pPr algn="ctr" fontAlgn="b"/>
                      <a:r>
                        <a:rPr lang="en-US" sz="1400" u="none" strike="noStrike" dirty="0">
                          <a:solidFill>
                            <a:schemeClr val="bg1"/>
                          </a:solidFill>
                        </a:rPr>
                        <a:t>Schedule Of Payment</a:t>
                      </a:r>
                      <a:endParaRPr lang="en-US" sz="1400" b="1" i="0" u="none" strike="noStrike" dirty="0">
                        <a:solidFill>
                          <a:schemeClr val="bg1"/>
                        </a:solidFill>
                        <a:latin typeface="Arial"/>
                      </a:endParaRPr>
                    </a:p>
                  </a:txBody>
                  <a:tcPr marL="9193" marR="9193" marT="9193" marB="0" anchor="b">
                    <a:solidFill>
                      <a:schemeClr val="accent1"/>
                    </a:solidFill>
                  </a:tcPr>
                </a:tc>
                <a:tc>
                  <a:txBody>
                    <a:bodyPr/>
                    <a:lstStyle/>
                    <a:p>
                      <a:pPr algn="ctr" fontAlgn="b"/>
                      <a:r>
                        <a:rPr lang="en-US" sz="1400" u="none" strike="noStrike" dirty="0" smtClean="0">
                          <a:solidFill>
                            <a:schemeClr val="bg1"/>
                          </a:solidFill>
                        </a:rPr>
                        <a:t>%age </a:t>
                      </a:r>
                      <a:r>
                        <a:rPr lang="en-US" sz="1400" u="none" strike="noStrike" dirty="0">
                          <a:solidFill>
                            <a:schemeClr val="bg1"/>
                          </a:solidFill>
                        </a:rPr>
                        <a:t>of Sale Price</a:t>
                      </a:r>
                      <a:endParaRPr lang="en-US" sz="1400" b="1" i="0" u="none" strike="noStrike" dirty="0">
                        <a:solidFill>
                          <a:schemeClr val="bg1"/>
                        </a:solidFill>
                        <a:latin typeface="Arial"/>
                      </a:endParaRPr>
                    </a:p>
                  </a:txBody>
                  <a:tcPr marL="9193" marR="9193" marT="9193" marB="0" anchor="b">
                    <a:solidFill>
                      <a:schemeClr val="accent1"/>
                    </a:solidFill>
                  </a:tcPr>
                </a:tc>
                <a:tc>
                  <a:txBody>
                    <a:bodyPr/>
                    <a:lstStyle/>
                    <a:p>
                      <a:pPr algn="ctr" fontAlgn="b"/>
                      <a:r>
                        <a:rPr lang="en-US" sz="1200" b="0" i="0" u="none" strike="noStrike" dirty="0" smtClean="0">
                          <a:solidFill>
                            <a:schemeClr val="bg1"/>
                          </a:solidFill>
                          <a:latin typeface="Arial"/>
                        </a:rPr>
                        <a:t>Other Charges</a:t>
                      </a:r>
                      <a:endParaRPr lang="en-US" sz="1400" b="0" i="0" u="none" strike="noStrike" dirty="0">
                        <a:solidFill>
                          <a:schemeClr val="bg1"/>
                        </a:solidFill>
                        <a:latin typeface="Arial"/>
                      </a:endParaRPr>
                    </a:p>
                  </a:txBody>
                  <a:tcPr marL="9193" marR="9193" marT="9193" marB="0" anchor="b">
                    <a:solidFill>
                      <a:schemeClr val="accent1"/>
                    </a:solidFill>
                  </a:tcPr>
                </a:tc>
              </a:tr>
              <a:tr h="227085">
                <a:tc>
                  <a:txBody>
                    <a:bodyPr/>
                    <a:lstStyle/>
                    <a:p>
                      <a:pPr algn="ctr" fontAlgn="b"/>
                      <a:r>
                        <a:rPr lang="en-US" sz="1200" u="none" strike="noStrike" dirty="0"/>
                        <a:t>At the Time Of Booking</a:t>
                      </a:r>
                      <a:endParaRPr lang="en-US" sz="1200" b="0" i="0" u="none" strike="noStrike" dirty="0">
                        <a:latin typeface="Arial"/>
                      </a:endParaRPr>
                    </a:p>
                  </a:txBody>
                  <a:tcPr marL="9193" marR="9193" marT="9193" marB="0" anchor="b"/>
                </a:tc>
                <a:tc>
                  <a:txBody>
                    <a:bodyPr/>
                    <a:lstStyle/>
                    <a:p>
                      <a:pPr algn="ctr" fontAlgn="ctr"/>
                      <a:r>
                        <a:rPr lang="en-US" sz="1200" u="none" strike="noStrike" dirty="0"/>
                        <a:t>5%</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200" u="none" strike="noStrike" dirty="0"/>
                        <a:t>Within </a:t>
                      </a:r>
                      <a:r>
                        <a:rPr lang="en-US" sz="1200" u="none" strike="noStrike" dirty="0" smtClean="0"/>
                        <a:t>30 </a:t>
                      </a:r>
                      <a:r>
                        <a:rPr lang="en-US" sz="1200" u="none" strike="noStrike" dirty="0"/>
                        <a:t>Days of Booking</a:t>
                      </a:r>
                      <a:endParaRPr lang="en-US" sz="1200" b="0" i="0" u="none" strike="noStrike" dirty="0">
                        <a:latin typeface="Arial"/>
                      </a:endParaRPr>
                    </a:p>
                  </a:txBody>
                  <a:tcPr marL="9193" marR="9193" marT="9193" marB="0" anchor="b"/>
                </a:tc>
                <a:tc>
                  <a:txBody>
                    <a:bodyPr/>
                    <a:lstStyle/>
                    <a:p>
                      <a:pPr algn="ctr" fontAlgn="ctr"/>
                      <a:r>
                        <a:rPr lang="en-US" sz="1200" u="none" strike="noStrike" dirty="0"/>
                        <a:t>15%</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Completion of Foundation </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Casting of GF Slab</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Casting of FF Slab</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200" u="none" strike="noStrike" dirty="0"/>
                        <a:t>Completion of Brick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Plaster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Flooring</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Painting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385918">
                <a:tc>
                  <a:txBody>
                    <a:bodyPr/>
                    <a:lstStyle/>
                    <a:p>
                      <a:pPr algn="ctr" fontAlgn="b"/>
                      <a:r>
                        <a:rPr lang="en-US" sz="1200" u="none" strike="noStrike" dirty="0"/>
                        <a:t>On </a:t>
                      </a:r>
                      <a:r>
                        <a:rPr lang="en-US" sz="1200" u="none" strike="noStrike" dirty="0" smtClean="0"/>
                        <a:t>Possession</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r>
                        <a:rPr lang="en-US" sz="1200" dirty="0" smtClean="0"/>
                        <a:t>Security Deposit for Maintenance </a:t>
                      </a:r>
                      <a:endParaRPr lang="en-US" sz="1200" b="0" i="0" u="none" strike="noStrike" dirty="0">
                        <a:latin typeface="Arial"/>
                      </a:endParaRPr>
                    </a:p>
                  </a:txBody>
                  <a:tcPr marL="9193" marR="9193" marT="9193" marB="0" anchor="b"/>
                </a:tc>
              </a:tr>
              <a:tr h="264932">
                <a:tc>
                  <a:txBody>
                    <a:bodyPr/>
                    <a:lstStyle/>
                    <a:p>
                      <a:pPr algn="ctr" fontAlgn="b"/>
                      <a:r>
                        <a:rPr lang="en-US" sz="1400" u="none" strike="noStrike" dirty="0"/>
                        <a:t>Total</a:t>
                      </a:r>
                      <a:endParaRPr lang="en-US" sz="1400" b="1" i="0" u="none" strike="noStrike" dirty="0">
                        <a:latin typeface="Arial"/>
                      </a:endParaRPr>
                    </a:p>
                  </a:txBody>
                  <a:tcPr marL="9193" marR="9193" marT="9193" marB="0" anchor="b"/>
                </a:tc>
                <a:tc>
                  <a:txBody>
                    <a:bodyPr/>
                    <a:lstStyle/>
                    <a:p>
                      <a:pPr algn="ctr" fontAlgn="b"/>
                      <a:r>
                        <a:rPr lang="en-US" sz="1200" u="none" strike="noStrike" dirty="0"/>
                        <a:t>100%</a:t>
                      </a:r>
                      <a:endParaRPr lang="en-US" sz="1200" b="1" i="0" u="none" strike="noStrike" dirty="0">
                        <a:latin typeface="Arial"/>
                      </a:endParaRPr>
                    </a:p>
                  </a:txBody>
                  <a:tcPr marL="9193" marR="9193" marT="9193" marB="0" anchor="b"/>
                </a:tc>
                <a:tc>
                  <a:txBody>
                    <a:bodyPr/>
                    <a:lstStyle/>
                    <a:p>
                      <a:pPr algn="ctr" fontAlgn="b"/>
                      <a:endParaRPr lang="en-US" sz="1200" b="1" i="0" u="none" strike="noStrike" dirty="0">
                        <a:latin typeface="Arial"/>
                      </a:endParaRPr>
                    </a:p>
                  </a:txBody>
                  <a:tcPr marL="9193" marR="9193" marT="9193" marB="0" anchor="b"/>
                </a:tc>
              </a:tr>
            </a:tbl>
          </a:graphicData>
        </a:graphic>
      </p:graphicFrame>
      <p:pic>
        <p:nvPicPr>
          <p:cNvPr id="18" name="Picture 17"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19" name="TextBox 18"/>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20" name="Rectangle 19"/>
          <p:cNvSpPr/>
          <p:nvPr/>
        </p:nvSpPr>
        <p:spPr>
          <a:xfrm>
            <a:off x="404664" y="738158"/>
            <a:ext cx="1368152"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Office Copy</a:t>
            </a:r>
            <a:endParaRPr lang="en-IN" sz="1800" dirty="0"/>
          </a:p>
        </p:txBody>
      </p:sp>
      <p:pic>
        <p:nvPicPr>
          <p:cNvPr id="22"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4704" y="2072680"/>
            <a:ext cx="5616624" cy="3785652"/>
          </a:xfrm>
          <a:prstGeom prst="rect">
            <a:avLst/>
          </a:prstGeom>
          <a:noFill/>
        </p:spPr>
        <p:txBody>
          <a:bodyPr wrap="square" rtlCol="0">
            <a:spAutoFit/>
          </a:bodyPr>
          <a:lstStyle/>
          <a:p>
            <a:pPr marL="0" lvl="1"/>
            <a:r>
              <a:rPr lang="en-US" sz="1000" b="1" dirty="0" smtClean="0"/>
              <a:t>Details of the costs other than Selling Price :- </a:t>
            </a:r>
          </a:p>
          <a:p>
            <a:pPr marL="0" lvl="1"/>
            <a:endParaRPr lang="en-US" sz="1000" b="1" dirty="0" smtClean="0"/>
          </a:p>
          <a:p>
            <a:pPr marL="0" lvl="1">
              <a:buFont typeface="Wingdings" pitchFamily="2" charset="2"/>
              <a:buChar char="q"/>
            </a:pPr>
            <a:r>
              <a:rPr lang="en-US" sz="1000" b="1" dirty="0" smtClean="0"/>
              <a:t>Security for Maintenance :- </a:t>
            </a:r>
            <a:r>
              <a:rPr lang="en-US" sz="1000" dirty="0" smtClean="0"/>
              <a:t> PAYABLE BY THE APPLICANT PURCHASER TO THE SOCEITY ( OTHER THAN THE SELLING PRICE). The purchaser shall pay/deposit prior to possession the sum as mentioned in the “Sale Price Details”  in favor of the society  as security deposit for maintenance of township.</a:t>
            </a:r>
          </a:p>
          <a:p>
            <a:pPr marL="0" lvl="1"/>
            <a:endParaRPr lang="en-US" sz="1000" b="1" dirty="0" smtClean="0"/>
          </a:p>
          <a:p>
            <a:pPr marL="0" lvl="1"/>
            <a:r>
              <a:rPr lang="en-US" sz="1000" b="1" dirty="0" smtClean="0"/>
              <a:t>OTHER IMPORTANT INFORMATION :</a:t>
            </a:r>
          </a:p>
          <a:p>
            <a:pPr marL="0" lvl="1"/>
            <a:endParaRPr lang="en-US" sz="1000" b="1" dirty="0" smtClean="0"/>
          </a:p>
          <a:p>
            <a:pPr marL="228600" lvl="1" indent="-228600">
              <a:buFont typeface="+mj-lt"/>
              <a:buAutoNum type="arabicPeriod"/>
            </a:pPr>
            <a:r>
              <a:rPr lang="en-US" sz="1000" dirty="0" smtClean="0"/>
              <a:t>Extra work if any shall be charged extra. Taxes as applicable will be levied.</a:t>
            </a:r>
          </a:p>
          <a:p>
            <a:pPr marL="228600" lvl="1" indent="-228600">
              <a:buFont typeface="+mj-lt"/>
              <a:buAutoNum type="arabicPeriod"/>
            </a:pPr>
            <a:r>
              <a:rPr lang="en-US" sz="1000" dirty="0" smtClean="0"/>
              <a:t>I/ we have seen the approved map plan of the duplex by Jhansi Development Authority and after satisfaction the booking has been done.</a:t>
            </a:r>
          </a:p>
          <a:p>
            <a:pPr marL="228600" lvl="1" indent="-228600">
              <a:buFont typeface="+mj-lt"/>
              <a:buAutoNum type="arabicPeriod"/>
            </a:pPr>
            <a:r>
              <a:rPr lang="en-US" sz="1000" dirty="0" smtClean="0"/>
              <a:t>There can be variation in the map plan if deemed fit at any stage though the variation (Plus or Minus)in built up area would not be more than 5% for which no change in sale price would be done.</a:t>
            </a:r>
          </a:p>
          <a:p>
            <a:pPr marL="228600" lvl="1" indent="-228600">
              <a:buFont typeface="+mj-lt"/>
              <a:buAutoNum type="arabicPeriod"/>
            </a:pPr>
            <a:r>
              <a:rPr lang="en-US" sz="1000" dirty="0" smtClean="0"/>
              <a:t>No deduction of amount will be applicable for any removal of partition wall, windows, grills and bathroom/s</a:t>
            </a:r>
            <a:r>
              <a:rPr lang="en-US" sz="1000" b="1" dirty="0" smtClean="0"/>
              <a:t>.</a:t>
            </a:r>
          </a:p>
          <a:p>
            <a:pPr marL="228600" lvl="1" indent="-228600" algn="just">
              <a:buFont typeface="+mj-lt"/>
              <a:buAutoNum type="arabicPeriod"/>
            </a:pPr>
            <a:r>
              <a:rPr lang="en-US" sz="1000" dirty="0" smtClean="0"/>
              <a:t>Registry to be made in the name of the applicant or in the blood relation only otherwise the booking shall be cancelled and the developer shall have all liberty to forfeit 3% of the total consideration money of the flat and refund the balance money within 90 days without any interest. The developer shall be fully entitled to enter into fresh booking with any intending buyer/purchaser after cancellation of applicant’s booking.</a:t>
            </a:r>
            <a:endParaRPr lang="en-US" sz="1000" b="1" dirty="0" smtClean="0"/>
          </a:p>
          <a:p>
            <a:pPr marL="228600" lvl="1" indent="-228600"/>
            <a:endParaRPr lang="en-US" sz="1000" b="1" dirty="0" smtClean="0"/>
          </a:p>
          <a:p>
            <a:pPr marL="228600" lvl="1" indent="-228600"/>
            <a:r>
              <a:rPr lang="en-US" sz="1000" b="1" dirty="0" smtClean="0"/>
              <a:t>	I/We have read and understood the contents stated hereto and hereunto being satisfied with free consent and have booked the flat described in this booking application form . This booking application form shall be treated as Final “ Agreement for sale”.</a:t>
            </a:r>
            <a:endParaRPr lang="en-IN" sz="1000" dirty="0"/>
          </a:p>
        </p:txBody>
      </p:sp>
      <p:sp>
        <p:nvSpPr>
          <p:cNvPr id="22" name="TextBox 21"/>
          <p:cNvSpPr txBox="1"/>
          <p:nvPr/>
        </p:nvSpPr>
        <p:spPr>
          <a:xfrm>
            <a:off x="1268760" y="8337376"/>
            <a:ext cx="2108269" cy="1169551"/>
          </a:xfrm>
          <a:prstGeom prst="rect">
            <a:avLst/>
          </a:prstGeom>
          <a:noFill/>
        </p:spPr>
        <p:txBody>
          <a:bodyPr wrap="none" rtlCol="0">
            <a:spAutoFit/>
          </a:bodyPr>
          <a:lstStyle/>
          <a:p>
            <a:r>
              <a:rPr lang="en-US" sz="1000" dirty="0" smtClean="0"/>
              <a:t>Full Signature of Sale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3" name="TextBox 22"/>
          <p:cNvSpPr txBox="1"/>
          <p:nvPr/>
        </p:nvSpPr>
        <p:spPr>
          <a:xfrm>
            <a:off x="4365104" y="8337376"/>
            <a:ext cx="2302233" cy="1169551"/>
          </a:xfrm>
          <a:prstGeom prst="rect">
            <a:avLst/>
          </a:prstGeom>
          <a:noFill/>
        </p:spPr>
        <p:txBody>
          <a:bodyPr wrap="none" rtlCol="0">
            <a:spAutoFit/>
          </a:bodyPr>
          <a:lstStyle/>
          <a:p>
            <a:r>
              <a:rPr lang="en-US" sz="1000" dirty="0" smtClean="0"/>
              <a:t>Full Signature of First &amp;Second Applicant</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4" name="TextBox 23"/>
          <p:cNvSpPr txBox="1"/>
          <p:nvPr/>
        </p:nvSpPr>
        <p:spPr>
          <a:xfrm>
            <a:off x="620688" y="1496616"/>
            <a:ext cx="5976664" cy="707886"/>
          </a:xfrm>
          <a:prstGeom prst="rect">
            <a:avLst/>
          </a:prstGeom>
          <a:noFill/>
        </p:spPr>
        <p:txBody>
          <a:bodyPr wrap="square" rtlCol="0">
            <a:spAutoFit/>
          </a:bodyPr>
          <a:lstStyle/>
          <a:p>
            <a:r>
              <a:rPr lang="en-US" sz="1000" dirty="0" smtClean="0"/>
              <a:t>Customer Name _____________________________________________________________________________</a:t>
            </a:r>
          </a:p>
          <a:p>
            <a:r>
              <a:rPr lang="en-US" sz="1000" dirty="0" smtClean="0"/>
              <a:t>Duplex No:- _____________</a:t>
            </a:r>
          </a:p>
          <a:p>
            <a:endParaRPr lang="en-US" sz="1000" dirty="0" smtClean="0"/>
          </a:p>
          <a:p>
            <a:endParaRPr lang="en-IN" sz="1000" dirty="0"/>
          </a:p>
        </p:txBody>
      </p:sp>
      <p:sp>
        <p:nvSpPr>
          <p:cNvPr id="13" name="TextBox 12"/>
          <p:cNvSpPr txBox="1"/>
          <p:nvPr/>
        </p:nvSpPr>
        <p:spPr>
          <a:xfrm>
            <a:off x="476672" y="7473280"/>
            <a:ext cx="1107996" cy="461665"/>
          </a:xfrm>
          <a:prstGeom prst="rect">
            <a:avLst/>
          </a:prstGeom>
          <a:noFill/>
        </p:spPr>
        <p:txBody>
          <a:bodyPr wrap="none" rtlCol="0">
            <a:spAutoFit/>
          </a:bodyPr>
          <a:lstStyle/>
          <a:p>
            <a:r>
              <a:rPr lang="en-US" sz="1200" dirty="0" smtClean="0"/>
              <a:t>____________</a:t>
            </a:r>
          </a:p>
          <a:p>
            <a:r>
              <a:rPr lang="en-US" sz="1200" dirty="0" smtClean="0"/>
              <a:t>Received Copy</a:t>
            </a:r>
            <a:endParaRPr lang="en-IN" sz="1200" dirty="0"/>
          </a:p>
        </p:txBody>
      </p:sp>
      <p:pic>
        <p:nvPicPr>
          <p:cNvPr id="10" name="Picture 9"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11" name="TextBox 10"/>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12" name="Rectangle 11"/>
          <p:cNvSpPr/>
          <p:nvPr/>
        </p:nvSpPr>
        <p:spPr>
          <a:xfrm>
            <a:off x="404664" y="738158"/>
            <a:ext cx="1368152"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Office Copy</a:t>
            </a:r>
            <a:endParaRPr lang="en-IN" sz="1800" dirty="0"/>
          </a:p>
        </p:txBody>
      </p:sp>
      <p:pic>
        <p:nvPicPr>
          <p:cNvPr id="14"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404664" y="3368824"/>
            <a:ext cx="6192688" cy="4608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6" name="TextBox 5"/>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8" name="Rectangle 7"/>
          <p:cNvSpPr/>
          <p:nvPr/>
        </p:nvSpPr>
        <p:spPr>
          <a:xfrm>
            <a:off x="404664" y="738158"/>
            <a:ext cx="1944216" cy="254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Purchaser’s Copy</a:t>
            </a:r>
            <a:endParaRPr lang="en-IN" sz="1800" dirty="0"/>
          </a:p>
        </p:txBody>
      </p:sp>
      <p:sp>
        <p:nvSpPr>
          <p:cNvPr id="10" name="TextBox 9"/>
          <p:cNvSpPr txBox="1"/>
          <p:nvPr/>
        </p:nvSpPr>
        <p:spPr>
          <a:xfrm>
            <a:off x="404664" y="1496616"/>
            <a:ext cx="1478290" cy="246221"/>
          </a:xfrm>
          <a:prstGeom prst="rect">
            <a:avLst/>
          </a:prstGeom>
          <a:noFill/>
        </p:spPr>
        <p:txBody>
          <a:bodyPr wrap="none" rtlCol="0">
            <a:spAutoFit/>
          </a:bodyPr>
          <a:lstStyle/>
          <a:p>
            <a:r>
              <a:rPr lang="en-US" sz="1000" dirty="0" smtClean="0"/>
              <a:t>S. No. _______________</a:t>
            </a:r>
            <a:endParaRPr lang="en-IN" sz="1000" dirty="0"/>
          </a:p>
        </p:txBody>
      </p:sp>
      <p:sp>
        <p:nvSpPr>
          <p:cNvPr id="9" name="TextBox 8"/>
          <p:cNvSpPr txBox="1"/>
          <p:nvPr/>
        </p:nvSpPr>
        <p:spPr>
          <a:xfrm>
            <a:off x="1484784" y="1712640"/>
            <a:ext cx="1103187" cy="230832"/>
          </a:xfrm>
          <a:prstGeom prst="rect">
            <a:avLst/>
          </a:prstGeom>
          <a:noFill/>
        </p:spPr>
        <p:txBody>
          <a:bodyPr wrap="none" rtlCol="0">
            <a:spAutoFit/>
          </a:bodyPr>
          <a:lstStyle/>
          <a:p>
            <a:r>
              <a:rPr lang="en-US" sz="900" dirty="0" smtClean="0"/>
              <a:t>Sole/First Applicant</a:t>
            </a:r>
            <a:endParaRPr lang="en-IN" sz="900" dirty="0"/>
          </a:p>
        </p:txBody>
      </p:sp>
      <p:sp>
        <p:nvSpPr>
          <p:cNvPr id="15" name="Rectangle 14"/>
          <p:cNvSpPr/>
          <p:nvPr/>
        </p:nvSpPr>
        <p:spPr>
          <a:xfrm>
            <a:off x="1556792" y="1928664"/>
            <a:ext cx="936104" cy="10801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Rectangle 15"/>
          <p:cNvSpPr/>
          <p:nvPr/>
        </p:nvSpPr>
        <p:spPr>
          <a:xfrm>
            <a:off x="4077072" y="1928664"/>
            <a:ext cx="936104" cy="10801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p:cNvSpPr txBox="1"/>
          <p:nvPr/>
        </p:nvSpPr>
        <p:spPr>
          <a:xfrm>
            <a:off x="3933056" y="1712640"/>
            <a:ext cx="1266693" cy="230832"/>
          </a:xfrm>
          <a:prstGeom prst="rect">
            <a:avLst/>
          </a:prstGeom>
          <a:noFill/>
        </p:spPr>
        <p:txBody>
          <a:bodyPr wrap="none" rtlCol="0">
            <a:spAutoFit/>
          </a:bodyPr>
          <a:lstStyle/>
          <a:p>
            <a:r>
              <a:rPr lang="en-US" sz="900" dirty="0" smtClean="0"/>
              <a:t>Joint/Second Applicant</a:t>
            </a:r>
            <a:endParaRPr lang="en-IN" sz="900" dirty="0"/>
          </a:p>
        </p:txBody>
      </p:sp>
      <p:sp>
        <p:nvSpPr>
          <p:cNvPr id="18" name="TextBox 17"/>
          <p:cNvSpPr txBox="1"/>
          <p:nvPr/>
        </p:nvSpPr>
        <p:spPr>
          <a:xfrm>
            <a:off x="332656" y="3080792"/>
            <a:ext cx="6264696" cy="5262979"/>
          </a:xfrm>
          <a:prstGeom prst="rect">
            <a:avLst/>
          </a:prstGeom>
          <a:solidFill>
            <a:schemeClr val="bg1"/>
          </a:solidFill>
          <a:ln>
            <a:solidFill>
              <a:schemeClr val="tx1"/>
            </a:solidFill>
          </a:ln>
        </p:spPr>
        <p:txBody>
          <a:bodyPr wrap="square" rtlCol="0">
            <a:spAutoFit/>
          </a:bodyPr>
          <a:lstStyle/>
          <a:p>
            <a:r>
              <a:rPr lang="en-US" sz="800" dirty="0" smtClean="0"/>
              <a:t>Please fill the following details in Block Letters - 		</a:t>
            </a:r>
          </a:p>
          <a:p>
            <a:pPr marL="228600" indent="-228600">
              <a:buAutoNum type="arabicPeriod"/>
            </a:pPr>
            <a:r>
              <a:rPr lang="en-US" sz="800" dirty="0" smtClean="0"/>
              <a:t>Full Name Mr./Ms. ______________________________________</a:t>
            </a:r>
          </a:p>
          <a:p>
            <a:pPr marL="228600" indent="-228600">
              <a:buAutoNum type="arabicPeriod"/>
            </a:pPr>
            <a:endParaRPr lang="en-US" sz="800" dirty="0" smtClean="0"/>
          </a:p>
          <a:p>
            <a:pPr marL="228600" indent="-228600">
              <a:buAutoNum type="arabicPeriod"/>
            </a:pPr>
            <a:r>
              <a:rPr lang="en-US" sz="800" dirty="0" smtClean="0"/>
              <a:t>Relation to the First Applicant (only for Joint Application) ________________________________________________________________</a:t>
            </a:r>
          </a:p>
          <a:p>
            <a:pPr marL="228600" indent="-228600">
              <a:buAutoNum type="arabicPeriod"/>
            </a:pPr>
            <a:endParaRPr lang="en-US" sz="800" dirty="0" smtClean="0"/>
          </a:p>
          <a:p>
            <a:pPr marL="228600" indent="-228600">
              <a:buAutoNum type="arabicPeriod"/>
            </a:pPr>
            <a:r>
              <a:rPr lang="en-US" sz="800" dirty="0" smtClean="0"/>
              <a:t>Father/Husband’s Name/Guardian Name </a:t>
            </a:r>
          </a:p>
          <a:p>
            <a:pPr marL="228600" indent="-228600"/>
            <a:r>
              <a:rPr lang="en-US" sz="800" dirty="0" smtClean="0"/>
              <a:t>	Full Name Mr./Ms. ______________________________________</a:t>
            </a:r>
          </a:p>
          <a:p>
            <a:pPr marL="228600" indent="-228600"/>
            <a:endParaRPr lang="en-US" sz="800" dirty="0" smtClean="0"/>
          </a:p>
          <a:p>
            <a:pPr marL="228600" indent="-228600">
              <a:buAutoNum type="arabicPeriod" startAt="4"/>
            </a:pPr>
            <a:r>
              <a:rPr lang="en-US" sz="800" dirty="0" smtClean="0"/>
              <a:t>Date of birth ___________________________________________</a:t>
            </a:r>
          </a:p>
          <a:p>
            <a:pPr marL="228600" indent="-228600">
              <a:buAutoNum type="arabicPeriod" startAt="4"/>
            </a:pPr>
            <a:endParaRPr lang="en-US" sz="800" dirty="0" smtClean="0"/>
          </a:p>
          <a:p>
            <a:pPr marL="228600" indent="-228600">
              <a:buAutoNum type="arabicPeriod" startAt="4"/>
            </a:pPr>
            <a:r>
              <a:rPr lang="en-US" sz="800" dirty="0" smtClean="0"/>
              <a:t>Occupation	</a:t>
            </a:r>
          </a:p>
          <a:p>
            <a:pPr marL="1247607" lvl="2" indent="-228600">
              <a:buFont typeface="Wingdings" pitchFamily="2" charset="2"/>
              <a:buChar char="q"/>
            </a:pPr>
            <a:r>
              <a:rPr lang="en-US" sz="800" dirty="0" smtClean="0"/>
              <a:t>Employed </a:t>
            </a:r>
          </a:p>
          <a:p>
            <a:pPr marL="1247607" lvl="2" indent="-228600">
              <a:buFont typeface="Wingdings" pitchFamily="2" charset="2"/>
              <a:buChar char="q"/>
            </a:pPr>
            <a:r>
              <a:rPr lang="en-US" sz="800" dirty="0" smtClean="0"/>
              <a:t>Self – Employed</a:t>
            </a:r>
          </a:p>
          <a:p>
            <a:pPr marL="1247607" lvl="2" indent="-228600">
              <a:buFont typeface="Wingdings" pitchFamily="2" charset="2"/>
              <a:buChar char="q"/>
            </a:pPr>
            <a:r>
              <a:rPr lang="en-US" sz="800" dirty="0" smtClean="0"/>
              <a:t>Housewife</a:t>
            </a:r>
          </a:p>
          <a:p>
            <a:pPr marL="1247607" lvl="2" indent="-228600">
              <a:buFont typeface="Wingdings" pitchFamily="2" charset="2"/>
              <a:buChar char="q"/>
            </a:pPr>
            <a:r>
              <a:rPr lang="en-US" sz="800" dirty="0" smtClean="0"/>
              <a:t>Others ____________________________</a:t>
            </a:r>
          </a:p>
          <a:p>
            <a:pPr marL="1247607" lvl="2" indent="-228600"/>
            <a:endParaRPr lang="en-US" sz="800" dirty="0" smtClean="0"/>
          </a:p>
          <a:p>
            <a:pPr marL="228600" indent="-228600">
              <a:buAutoNum type="arabicPeriod" startAt="6"/>
            </a:pPr>
            <a:r>
              <a:rPr lang="en-US" sz="800" dirty="0" smtClean="0"/>
              <a:t>Profession/Name of Business _____________________________</a:t>
            </a:r>
          </a:p>
          <a:p>
            <a:pPr marL="228600" indent="-228600">
              <a:buAutoNum type="arabicPeriod" startAt="6"/>
            </a:pPr>
            <a:endParaRPr lang="en-US" sz="800" dirty="0" smtClean="0"/>
          </a:p>
          <a:p>
            <a:pPr marL="228600" indent="-228600">
              <a:buAutoNum type="arabicPeriod" startAt="6"/>
            </a:pPr>
            <a:r>
              <a:rPr lang="en-US" sz="800" dirty="0" smtClean="0"/>
              <a:t>PAN Card Details (Attach Photocopy) _______________________</a:t>
            </a:r>
          </a:p>
          <a:p>
            <a:pPr marL="228600" indent="-228600">
              <a:buAutoNum type="arabicPeriod" startAt="6"/>
            </a:pPr>
            <a:endParaRPr lang="en-US" sz="800" dirty="0" smtClean="0"/>
          </a:p>
          <a:p>
            <a:pPr marL="228600" indent="-228600">
              <a:buAutoNum type="arabicPeriod" startAt="6"/>
            </a:pPr>
            <a:r>
              <a:rPr lang="en-US" sz="800" dirty="0" smtClean="0"/>
              <a:t>Permanent Address ____________________________________</a:t>
            </a:r>
          </a:p>
          <a:p>
            <a:pPr marL="228600" indent="-228600"/>
            <a:r>
              <a:rPr lang="en-US" sz="800" dirty="0" smtClean="0"/>
              <a:t>_________________________________________________________</a:t>
            </a:r>
          </a:p>
          <a:p>
            <a:pPr marL="228600" indent="-228600"/>
            <a:endParaRPr lang="en-US" sz="800" dirty="0" smtClean="0"/>
          </a:p>
          <a:p>
            <a:pPr marL="228600" indent="-228600">
              <a:buAutoNum type="arabicPeriod" startAt="9"/>
            </a:pPr>
            <a:r>
              <a:rPr lang="en-US" sz="800" dirty="0" smtClean="0"/>
              <a:t>Correspondence Address (for Sole/First Applicant) _____________________________________________________________________</a:t>
            </a:r>
          </a:p>
          <a:p>
            <a:pPr marL="228600" indent="-228600"/>
            <a:r>
              <a:rPr lang="en-US" sz="800" dirty="0" smtClean="0"/>
              <a:t>	City ________________	State _________________________	Pin ______________________</a:t>
            </a:r>
          </a:p>
          <a:p>
            <a:pPr marL="228600" indent="-228600"/>
            <a:endParaRPr lang="en-US" sz="800" dirty="0" smtClean="0"/>
          </a:p>
          <a:p>
            <a:pPr marL="228600" indent="-228600">
              <a:buAutoNum type="arabicPeriod" startAt="10"/>
            </a:pPr>
            <a:r>
              <a:rPr lang="en-US" sz="800" dirty="0" smtClean="0"/>
              <a:t>Phone with STD code (Home) ______________(Work) _______________Mobile _________________Email-Id _________________________</a:t>
            </a:r>
            <a:endParaRPr lang="en-IN" sz="800" dirty="0" smtClean="0"/>
          </a:p>
          <a:p>
            <a:pPr marL="228600" indent="-228600">
              <a:buAutoNum type="arabicPeriod" startAt="10"/>
            </a:pPr>
            <a:endParaRPr lang="en-US" sz="800" dirty="0" smtClean="0"/>
          </a:p>
          <a:p>
            <a:pPr marL="228600" indent="-228600">
              <a:buAutoNum type="arabicPeriod" startAt="10"/>
            </a:pPr>
            <a:r>
              <a:rPr lang="en-US" sz="800" dirty="0" smtClean="0"/>
              <a:t>Duplex No :- 	__________</a:t>
            </a:r>
          </a:p>
          <a:p>
            <a:pPr marL="228600" indent="-228600"/>
            <a:r>
              <a:rPr lang="en-US" sz="800" dirty="0" smtClean="0"/>
              <a:t>12.	Mode Of Payment :-	</a:t>
            </a:r>
          </a:p>
          <a:p>
            <a:pPr marL="2266615" lvl="4" indent="-228600">
              <a:buFont typeface="Wingdings" pitchFamily="2" charset="2"/>
              <a:buChar char="q"/>
            </a:pPr>
            <a:r>
              <a:rPr lang="en-US" sz="800" dirty="0" smtClean="0"/>
              <a:t>Construction Link Plan (Plan A)</a:t>
            </a:r>
          </a:p>
          <a:p>
            <a:pPr marL="2266615" lvl="4" indent="-228600">
              <a:buFont typeface="Wingdings" pitchFamily="2" charset="2"/>
              <a:buChar char="q"/>
            </a:pPr>
            <a:r>
              <a:rPr lang="en-US" sz="800" dirty="0" smtClean="0"/>
              <a:t>Down Payment Plan (Plan B)</a:t>
            </a:r>
          </a:p>
          <a:p>
            <a:pPr marL="228600" indent="-228600"/>
            <a:r>
              <a:rPr lang="en-US" sz="800" dirty="0" smtClean="0"/>
              <a:t>13.	Sale Price Details :-</a:t>
            </a:r>
          </a:p>
          <a:p>
            <a:pPr marL="738104" lvl="1" indent="-228600"/>
            <a:r>
              <a:rPr lang="en-US" sz="800" dirty="0" smtClean="0"/>
              <a:t>		Selling Price (Incl. of all Tax and Cess)		Rs. __________________ </a:t>
            </a:r>
          </a:p>
          <a:p>
            <a:pPr marL="738104" lvl="1" indent="-228600"/>
            <a:r>
              <a:rPr lang="en-US" sz="800" dirty="0" smtClean="0"/>
              <a:t>		(Less) Rebate Amount			Rs. __________________ </a:t>
            </a:r>
          </a:p>
          <a:p>
            <a:pPr marL="738104" lvl="1" indent="-228600"/>
            <a:endParaRPr lang="en-US" sz="800" dirty="0" smtClean="0"/>
          </a:p>
          <a:p>
            <a:pPr marL="738104" lvl="1" indent="-228600"/>
            <a:r>
              <a:rPr lang="en-US" sz="800" dirty="0" smtClean="0"/>
              <a:t> 		</a:t>
            </a:r>
            <a:r>
              <a:rPr lang="en-US" sz="800" b="1" dirty="0" smtClean="0"/>
              <a:t>Total Sale Price 			 Rs. _________________</a:t>
            </a:r>
            <a:r>
              <a:rPr lang="en-US" sz="800" dirty="0" smtClean="0"/>
              <a:t>	</a:t>
            </a:r>
          </a:p>
          <a:p>
            <a:pPr marL="738104" lvl="1" indent="-228600"/>
            <a:r>
              <a:rPr lang="en-US" sz="800" dirty="0" smtClean="0"/>
              <a:t>		Maintenance Security Deposit for Society		Rs. __________________ </a:t>
            </a:r>
          </a:p>
          <a:p>
            <a:pPr marL="738104" lvl="1" indent="-228600"/>
            <a:r>
              <a:rPr lang="en-US" sz="800" dirty="0" smtClean="0"/>
              <a:t>		</a:t>
            </a:r>
          </a:p>
          <a:p>
            <a:pPr marL="738104" lvl="1" indent="-228600"/>
            <a:r>
              <a:rPr lang="en-US" sz="800" b="1" dirty="0" smtClean="0"/>
              <a:t>		</a:t>
            </a:r>
            <a:r>
              <a:rPr lang="en-US" sz="800" b="1" u="sng" dirty="0" smtClean="0"/>
              <a:t>TOTAL 			 Rs. __________________ </a:t>
            </a:r>
          </a:p>
        </p:txBody>
      </p:sp>
      <p:sp>
        <p:nvSpPr>
          <p:cNvPr id="19" name="TextBox 18"/>
          <p:cNvSpPr txBox="1"/>
          <p:nvPr/>
        </p:nvSpPr>
        <p:spPr>
          <a:xfrm>
            <a:off x="3356992" y="3080792"/>
            <a:ext cx="3312368" cy="2800767"/>
          </a:xfrm>
          <a:prstGeom prst="rect">
            <a:avLst/>
          </a:prstGeom>
          <a:noFill/>
        </p:spPr>
        <p:txBody>
          <a:bodyPr wrap="square" rtlCol="0">
            <a:spAutoFit/>
          </a:bodyPr>
          <a:lstStyle/>
          <a:p>
            <a:pPr marL="228600" indent="-228600">
              <a:buAutoNum type="arabicPeriod"/>
            </a:pPr>
            <a:endParaRPr lang="en-US" sz="800" dirty="0" smtClean="0"/>
          </a:p>
          <a:p>
            <a:pPr marL="228600" indent="-228600">
              <a:buAutoNum type="arabicPeriod"/>
            </a:pPr>
            <a:r>
              <a:rPr lang="en-US" sz="800" dirty="0" smtClean="0"/>
              <a:t>Full Name Mr./Ms.______________________________________</a:t>
            </a:r>
          </a:p>
          <a:p>
            <a:pPr marL="228600" indent="-228600">
              <a:buAutoNum type="arabicPeriod"/>
            </a:pPr>
            <a:endParaRPr lang="en-US" sz="800" dirty="0" smtClean="0"/>
          </a:p>
          <a:p>
            <a:pPr marL="228600" indent="-228600">
              <a:buAutoNum type="arabicPeriod"/>
            </a:pPr>
            <a:endParaRPr lang="en-US" sz="800" dirty="0" smtClean="0"/>
          </a:p>
          <a:p>
            <a:pPr marL="228600" indent="-228600">
              <a:buAutoNum type="arabicPeriod"/>
            </a:pPr>
            <a:endParaRPr lang="en-US" sz="800" dirty="0" smtClean="0"/>
          </a:p>
          <a:p>
            <a:pPr marL="228600" indent="-228600"/>
            <a:r>
              <a:rPr lang="en-US" sz="800" dirty="0" smtClean="0"/>
              <a:t>3. 	Father/Husband’s Name/Guardian Name </a:t>
            </a:r>
          </a:p>
          <a:p>
            <a:pPr marL="228600" indent="-228600"/>
            <a:r>
              <a:rPr lang="en-US" sz="800" dirty="0" smtClean="0"/>
              <a:t>	Full Name Mr./Ms. _____________________________________</a:t>
            </a:r>
          </a:p>
          <a:p>
            <a:pPr marL="228600" indent="-228600"/>
            <a:endParaRPr lang="en-US" sz="800" dirty="0" smtClean="0"/>
          </a:p>
          <a:p>
            <a:pPr marL="228600" indent="-228600">
              <a:buAutoNum type="arabicPeriod" startAt="4"/>
            </a:pPr>
            <a:r>
              <a:rPr lang="en-US" sz="800" dirty="0" smtClean="0"/>
              <a:t>Date of birth __________________________________________</a:t>
            </a:r>
          </a:p>
          <a:p>
            <a:pPr marL="228600" indent="-228600">
              <a:buAutoNum type="arabicPeriod" startAt="4"/>
            </a:pPr>
            <a:endParaRPr lang="en-US" sz="800" dirty="0" smtClean="0"/>
          </a:p>
          <a:p>
            <a:pPr marL="228600" indent="-228600">
              <a:buAutoNum type="arabicPeriod" startAt="4"/>
            </a:pPr>
            <a:r>
              <a:rPr lang="en-US" sz="800" dirty="0" smtClean="0"/>
              <a:t>Occupation	</a:t>
            </a:r>
          </a:p>
          <a:p>
            <a:pPr marL="1247607" lvl="2" indent="-228600">
              <a:buFont typeface="Wingdings" pitchFamily="2" charset="2"/>
              <a:buChar char="q"/>
            </a:pPr>
            <a:r>
              <a:rPr lang="en-US" sz="800" dirty="0" smtClean="0"/>
              <a:t>Employed </a:t>
            </a:r>
          </a:p>
          <a:p>
            <a:pPr marL="1247607" lvl="2" indent="-228600">
              <a:buFont typeface="Wingdings" pitchFamily="2" charset="2"/>
              <a:buChar char="q"/>
            </a:pPr>
            <a:r>
              <a:rPr lang="en-US" sz="800" dirty="0" smtClean="0"/>
              <a:t>Self – Employed</a:t>
            </a:r>
          </a:p>
          <a:p>
            <a:pPr marL="1247607" lvl="2" indent="-228600">
              <a:buFont typeface="Wingdings" pitchFamily="2" charset="2"/>
              <a:buChar char="q"/>
            </a:pPr>
            <a:r>
              <a:rPr lang="en-US" sz="800" dirty="0" smtClean="0"/>
              <a:t>Housewife</a:t>
            </a:r>
          </a:p>
          <a:p>
            <a:pPr marL="1247607" lvl="2" indent="-228600">
              <a:buFont typeface="Wingdings" pitchFamily="2" charset="2"/>
              <a:buChar char="q"/>
            </a:pPr>
            <a:r>
              <a:rPr lang="en-US" sz="800" dirty="0" smtClean="0"/>
              <a:t>Others ___________________________</a:t>
            </a:r>
          </a:p>
          <a:p>
            <a:pPr marL="1247607" lvl="2" indent="-228600">
              <a:buFont typeface="Wingdings" pitchFamily="2" charset="2"/>
              <a:buChar char="q"/>
            </a:pPr>
            <a:endParaRPr lang="en-US" sz="800" dirty="0" smtClean="0"/>
          </a:p>
          <a:p>
            <a:pPr marL="228600" indent="-228600">
              <a:buAutoNum type="arabicPeriod" startAt="6"/>
            </a:pPr>
            <a:r>
              <a:rPr lang="en-US" sz="800" dirty="0" smtClean="0"/>
              <a:t>Profession/Name of Business _____________________________</a:t>
            </a:r>
          </a:p>
          <a:p>
            <a:pPr marL="228600" indent="-228600">
              <a:buAutoNum type="arabicPeriod" startAt="6"/>
            </a:pPr>
            <a:endParaRPr lang="en-US" sz="800" dirty="0" smtClean="0"/>
          </a:p>
          <a:p>
            <a:pPr marL="228600" indent="-228600">
              <a:buAutoNum type="arabicPeriod" startAt="6"/>
            </a:pPr>
            <a:r>
              <a:rPr lang="en-US" sz="800" dirty="0" smtClean="0"/>
              <a:t>PAN Card Details (Attach Photocopy) _______________________</a:t>
            </a:r>
          </a:p>
          <a:p>
            <a:pPr marL="228600" indent="-228600">
              <a:buAutoNum type="arabicPeriod" startAt="6"/>
            </a:pPr>
            <a:endParaRPr lang="en-US" sz="800" dirty="0" smtClean="0"/>
          </a:p>
          <a:p>
            <a:pPr marL="228600" indent="-228600">
              <a:buAutoNum type="arabicPeriod" startAt="6"/>
            </a:pPr>
            <a:r>
              <a:rPr lang="en-US" sz="800" dirty="0" smtClean="0"/>
              <a:t>Permanent Address _____________________________________</a:t>
            </a:r>
          </a:p>
          <a:p>
            <a:pPr marL="228600" indent="-228600"/>
            <a:r>
              <a:rPr lang="en-US" sz="800" dirty="0" smtClean="0"/>
              <a:t>__________________________________________________________</a:t>
            </a:r>
          </a:p>
        </p:txBody>
      </p:sp>
      <p:sp>
        <p:nvSpPr>
          <p:cNvPr id="21" name="TextBox 20"/>
          <p:cNvSpPr txBox="1"/>
          <p:nvPr/>
        </p:nvSpPr>
        <p:spPr>
          <a:xfrm>
            <a:off x="332656" y="8409384"/>
            <a:ext cx="6276027" cy="553998"/>
          </a:xfrm>
          <a:prstGeom prst="rect">
            <a:avLst/>
          </a:prstGeom>
          <a:noFill/>
        </p:spPr>
        <p:txBody>
          <a:bodyPr wrap="square" rtlCol="0">
            <a:spAutoFit/>
          </a:bodyPr>
          <a:lstStyle/>
          <a:p>
            <a:pPr marL="0" lvl="1" algn="ctr"/>
            <a:r>
              <a:rPr lang="en-US" sz="1000" b="1" u="sng" dirty="0" smtClean="0"/>
              <a:t>Note :- Total Cost is not inclusive of the stamp and registry cost ,which will be paid by the purchaser.</a:t>
            </a:r>
          </a:p>
          <a:p>
            <a:endParaRPr lang="en-IN" dirty="0"/>
          </a:p>
        </p:txBody>
      </p:sp>
      <p:sp>
        <p:nvSpPr>
          <p:cNvPr id="22" name="TextBox 21"/>
          <p:cNvSpPr txBox="1"/>
          <p:nvPr/>
        </p:nvSpPr>
        <p:spPr>
          <a:xfrm>
            <a:off x="1268760" y="8736449"/>
            <a:ext cx="2133918" cy="1169551"/>
          </a:xfrm>
          <a:prstGeom prst="rect">
            <a:avLst/>
          </a:prstGeom>
          <a:noFill/>
        </p:spPr>
        <p:txBody>
          <a:bodyPr wrap="none" rtlCol="0">
            <a:spAutoFit/>
          </a:bodyPr>
          <a:lstStyle/>
          <a:p>
            <a:r>
              <a:rPr lang="en-US" sz="1000" dirty="0" smtClean="0"/>
              <a:t>Full Signature of Sales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3" name="TextBox 22"/>
          <p:cNvSpPr txBox="1"/>
          <p:nvPr/>
        </p:nvSpPr>
        <p:spPr>
          <a:xfrm>
            <a:off x="4365104" y="8736449"/>
            <a:ext cx="2361544" cy="1169551"/>
          </a:xfrm>
          <a:prstGeom prst="rect">
            <a:avLst/>
          </a:prstGeom>
          <a:noFill/>
        </p:spPr>
        <p:txBody>
          <a:bodyPr wrap="none" rtlCol="0">
            <a:spAutoFit/>
          </a:bodyPr>
          <a:lstStyle/>
          <a:p>
            <a:r>
              <a:rPr lang="en-US" sz="1000" dirty="0" smtClean="0"/>
              <a:t>Full Signature of First /Second Applicant</a:t>
            </a:r>
          </a:p>
          <a:p>
            <a:endParaRPr lang="en-US" sz="1000" dirty="0" smtClean="0"/>
          </a:p>
          <a:p>
            <a:endParaRPr lang="en-US" sz="1000" dirty="0" smtClean="0"/>
          </a:p>
          <a:p>
            <a:r>
              <a:rPr lang="en-US" sz="1000" dirty="0" smtClean="0"/>
              <a:t>_______________           ______________</a:t>
            </a:r>
          </a:p>
          <a:p>
            <a:endParaRPr lang="en-US" sz="1000" dirty="0" smtClean="0"/>
          </a:p>
          <a:p>
            <a:r>
              <a:rPr lang="en-US" sz="1000" dirty="0" smtClean="0"/>
              <a:t>Date :- ________________________</a:t>
            </a:r>
            <a:endParaRPr lang="en-IN" sz="1000" dirty="0" smtClean="0"/>
          </a:p>
          <a:p>
            <a:endParaRPr lang="en-IN" sz="1000" dirty="0"/>
          </a:p>
        </p:txBody>
      </p:sp>
      <p:pic>
        <p:nvPicPr>
          <p:cNvPr id="2050"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21296" y="6953264"/>
            <a:ext cx="6336704" cy="1631216"/>
          </a:xfrm>
          <a:prstGeom prst="rect">
            <a:avLst/>
          </a:prstGeom>
          <a:noFill/>
        </p:spPr>
        <p:txBody>
          <a:bodyPr wrap="square" rtlCol="0">
            <a:spAutoFit/>
          </a:bodyPr>
          <a:lstStyle/>
          <a:p>
            <a:pPr marL="0" lvl="1"/>
            <a:endParaRPr lang="en-US" sz="1000" b="1" dirty="0" smtClean="0"/>
          </a:p>
          <a:p>
            <a:pPr marL="0" lvl="1"/>
            <a:r>
              <a:rPr lang="en-US" sz="1000" b="1" dirty="0" smtClean="0"/>
              <a:t>Note :-  The aforementioned payment schedule should be strictly observed by the purchaser failing which M/s Shree developer will have the liberty to cancel/ rescind the Duplex booking with prior seven days notice to the applicant purchaser’s correspondence address by post. In case of cancellation the developer shall have all liberty to forfeit 3% of the total consideration money of the flat and refund the balance money within 90 days without any interest. The developer shall be fully entitled to enter into fresh booking with any intending buyer/purchaser after cancellation of applicant’s booking.</a:t>
            </a:r>
          </a:p>
          <a:p>
            <a:pPr marL="0" lvl="1"/>
            <a:r>
              <a:rPr lang="en-US" sz="1000" b="1" dirty="0" smtClean="0"/>
              <a:t>	</a:t>
            </a:r>
          </a:p>
          <a:p>
            <a:endParaRPr lang="en-IN" dirty="0"/>
          </a:p>
        </p:txBody>
      </p:sp>
      <p:sp>
        <p:nvSpPr>
          <p:cNvPr id="24" name="TextBox 23"/>
          <p:cNvSpPr txBox="1"/>
          <p:nvPr/>
        </p:nvSpPr>
        <p:spPr>
          <a:xfrm>
            <a:off x="548680" y="1368152"/>
            <a:ext cx="5976664" cy="707886"/>
          </a:xfrm>
          <a:prstGeom prst="rect">
            <a:avLst/>
          </a:prstGeom>
          <a:noFill/>
        </p:spPr>
        <p:txBody>
          <a:bodyPr wrap="square" rtlCol="0">
            <a:spAutoFit/>
          </a:bodyPr>
          <a:lstStyle/>
          <a:p>
            <a:r>
              <a:rPr lang="en-US" sz="1000" dirty="0" smtClean="0"/>
              <a:t>Customer Name _____________________________________________________________________________</a:t>
            </a:r>
          </a:p>
          <a:p>
            <a:pPr marL="228600" indent="-228600"/>
            <a:r>
              <a:rPr lang="en-US" sz="1000" dirty="0" smtClean="0"/>
              <a:t>Duplex No:- _____________</a:t>
            </a:r>
          </a:p>
          <a:p>
            <a:endParaRPr lang="en-US" sz="1000" dirty="0" smtClean="0"/>
          </a:p>
          <a:p>
            <a:endParaRPr lang="en-IN" sz="1000" dirty="0"/>
          </a:p>
        </p:txBody>
      </p:sp>
      <p:sp>
        <p:nvSpPr>
          <p:cNvPr id="11" name="TextBox 10"/>
          <p:cNvSpPr txBox="1"/>
          <p:nvPr/>
        </p:nvSpPr>
        <p:spPr>
          <a:xfrm>
            <a:off x="642918" y="1738290"/>
            <a:ext cx="2758704" cy="446276"/>
          </a:xfrm>
          <a:prstGeom prst="rect">
            <a:avLst/>
          </a:prstGeom>
          <a:noFill/>
        </p:spPr>
        <p:txBody>
          <a:bodyPr wrap="none" rtlCol="0">
            <a:spAutoFit/>
          </a:bodyPr>
          <a:lstStyle/>
          <a:p>
            <a:r>
              <a:rPr lang="en-US" sz="1400" b="1" dirty="0" smtClean="0"/>
              <a:t>Construction Link Plan ( PLAN – A )</a:t>
            </a:r>
          </a:p>
          <a:p>
            <a:endParaRPr lang="en-IN" sz="900" dirty="0"/>
          </a:p>
        </p:txBody>
      </p:sp>
      <p:sp>
        <p:nvSpPr>
          <p:cNvPr id="13" name="TextBox 12"/>
          <p:cNvSpPr txBox="1"/>
          <p:nvPr/>
        </p:nvSpPr>
        <p:spPr>
          <a:xfrm>
            <a:off x="521296" y="5095876"/>
            <a:ext cx="5979970" cy="461665"/>
          </a:xfrm>
          <a:prstGeom prst="rect">
            <a:avLst/>
          </a:prstGeom>
          <a:noFill/>
        </p:spPr>
        <p:txBody>
          <a:bodyPr wrap="none" rtlCol="0">
            <a:spAutoFit/>
          </a:bodyPr>
          <a:lstStyle/>
          <a:p>
            <a:r>
              <a:rPr lang="en-US" sz="1400" b="1" dirty="0" smtClean="0"/>
              <a:t>Down Payment Plan Details :-  (Having 10% Rebate on 80% of Total Sale Price) </a:t>
            </a:r>
          </a:p>
          <a:p>
            <a:endParaRPr lang="en-IN" sz="1000" dirty="0"/>
          </a:p>
        </p:txBody>
      </p:sp>
      <p:graphicFrame>
        <p:nvGraphicFramePr>
          <p:cNvPr id="14" name="Table 13"/>
          <p:cNvGraphicFramePr>
            <a:graphicFrameLocks noGrp="1"/>
          </p:cNvGraphicFramePr>
          <p:nvPr/>
        </p:nvGraphicFramePr>
        <p:xfrm>
          <a:off x="521296" y="5453066"/>
          <a:ext cx="5860032" cy="1334458"/>
        </p:xfrm>
        <a:graphic>
          <a:graphicData uri="http://schemas.openxmlformats.org/drawingml/2006/table">
            <a:tbl>
              <a:tblPr firstRow="1" bandRow="1">
                <a:tableStyleId>{5C22544A-7EE6-4342-B048-85BDC9FD1C3A}</a:tableStyleId>
              </a:tblPr>
              <a:tblGrid>
                <a:gridCol w="588466"/>
                <a:gridCol w="2607270"/>
                <a:gridCol w="1152128"/>
                <a:gridCol w="1512168"/>
              </a:tblGrid>
              <a:tr h="216024">
                <a:tc>
                  <a:txBody>
                    <a:bodyPr/>
                    <a:lstStyle/>
                    <a:p>
                      <a:r>
                        <a:rPr lang="en-US" sz="1000" dirty="0" smtClean="0"/>
                        <a:t>S.No.</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Schedule of Payment</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%age of Sale Price</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Other Charges</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4788">
                <a:tc>
                  <a:txBody>
                    <a:bodyPr/>
                    <a:lstStyle/>
                    <a:p>
                      <a:r>
                        <a:rPr lang="en-US" sz="1000" dirty="0" smtClean="0"/>
                        <a:t>1.</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Booking Ist Installment</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38">
                <a:tc>
                  <a:txBody>
                    <a:bodyPr/>
                    <a:lstStyle/>
                    <a:p>
                      <a:r>
                        <a:rPr lang="en-US" sz="1000" dirty="0" smtClean="0"/>
                        <a:t>2.</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Booking IInd  Installment (Within 30 days )</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80%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9088">
                <a:tc>
                  <a:txBody>
                    <a:bodyPr/>
                    <a:lstStyle/>
                    <a:p>
                      <a:r>
                        <a:rPr lang="en-US" sz="1000" dirty="0" smtClean="0"/>
                        <a:t>3.</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At the Time of Possession</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smtClean="0"/>
                        <a:t>10%</a:t>
                      </a:r>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019007" rtl="0" eaLnBrk="1" fontAlgn="auto" latinLnBrk="0" hangingPunct="1">
                        <a:lnSpc>
                          <a:spcPct val="100000"/>
                        </a:lnSpc>
                        <a:spcBef>
                          <a:spcPts val="0"/>
                        </a:spcBef>
                        <a:spcAft>
                          <a:spcPts val="0"/>
                        </a:spcAft>
                        <a:buClrTx/>
                        <a:buSzTx/>
                        <a:buFontTx/>
                        <a:buNone/>
                        <a:tabLst/>
                        <a:defRPr/>
                      </a:pPr>
                      <a:r>
                        <a:rPr lang="en-US" sz="1000" dirty="0" smtClean="0"/>
                        <a:t>100% of</a:t>
                      </a:r>
                      <a:r>
                        <a:rPr lang="en-US" sz="1000" baseline="0" dirty="0" smtClean="0"/>
                        <a:t> Security Deposit  for Maintenance</a:t>
                      </a:r>
                      <a:endParaRPr lang="en-IN" sz="1000" dirty="0" smtClean="0"/>
                    </a:p>
                    <a:p>
                      <a:endParaRPr lang="en-IN"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5" name="TextBox 14"/>
          <p:cNvSpPr txBox="1"/>
          <p:nvPr/>
        </p:nvSpPr>
        <p:spPr>
          <a:xfrm>
            <a:off x="1437856" y="8736449"/>
            <a:ext cx="2108269" cy="1169551"/>
          </a:xfrm>
          <a:prstGeom prst="rect">
            <a:avLst/>
          </a:prstGeom>
          <a:noFill/>
        </p:spPr>
        <p:txBody>
          <a:bodyPr wrap="none" rtlCol="0">
            <a:spAutoFit/>
          </a:bodyPr>
          <a:lstStyle/>
          <a:p>
            <a:r>
              <a:rPr lang="en-US" sz="1000" dirty="0" smtClean="0"/>
              <a:t>Full Signature of Sales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16" name="TextBox 15"/>
          <p:cNvSpPr txBox="1"/>
          <p:nvPr/>
        </p:nvSpPr>
        <p:spPr>
          <a:xfrm>
            <a:off x="4318176" y="8736449"/>
            <a:ext cx="2331087" cy="1169551"/>
          </a:xfrm>
          <a:prstGeom prst="rect">
            <a:avLst/>
          </a:prstGeom>
          <a:noFill/>
        </p:spPr>
        <p:txBody>
          <a:bodyPr wrap="none" rtlCol="0">
            <a:spAutoFit/>
          </a:bodyPr>
          <a:lstStyle/>
          <a:p>
            <a:r>
              <a:rPr lang="en-US" sz="1000" dirty="0" smtClean="0"/>
              <a:t>Full Signature of First &amp; Second Applicant</a:t>
            </a:r>
          </a:p>
          <a:p>
            <a:endParaRPr lang="en-US" sz="1000" dirty="0" smtClean="0"/>
          </a:p>
          <a:p>
            <a:endParaRPr lang="en-US" sz="1000" dirty="0" smtClean="0"/>
          </a:p>
          <a:p>
            <a:r>
              <a:rPr lang="en-US" sz="1000" dirty="0" smtClean="0"/>
              <a:t>_______________        ______________</a:t>
            </a:r>
          </a:p>
          <a:p>
            <a:endParaRPr lang="en-US" sz="1000" dirty="0" smtClean="0"/>
          </a:p>
          <a:p>
            <a:r>
              <a:rPr lang="en-US" sz="1000" dirty="0" smtClean="0"/>
              <a:t>Date :- ________________________</a:t>
            </a:r>
            <a:endParaRPr lang="en-IN" sz="1000" dirty="0" smtClean="0"/>
          </a:p>
          <a:p>
            <a:endParaRPr lang="en-IN" sz="1000" dirty="0"/>
          </a:p>
        </p:txBody>
      </p:sp>
      <p:graphicFrame>
        <p:nvGraphicFramePr>
          <p:cNvPr id="17" name="Table 16"/>
          <p:cNvGraphicFramePr>
            <a:graphicFrameLocks noGrp="1"/>
          </p:cNvGraphicFramePr>
          <p:nvPr/>
        </p:nvGraphicFramePr>
        <p:xfrm>
          <a:off x="620688" y="2144688"/>
          <a:ext cx="5786479" cy="2958707"/>
        </p:xfrm>
        <a:graphic>
          <a:graphicData uri="http://schemas.openxmlformats.org/drawingml/2006/table">
            <a:tbl>
              <a:tblPr>
                <a:tableStyleId>{3C2FFA5D-87B4-456A-9821-1D502468CF0F}</a:tableStyleId>
              </a:tblPr>
              <a:tblGrid>
                <a:gridCol w="2383635"/>
                <a:gridCol w="1701422"/>
                <a:gridCol w="1701422"/>
              </a:tblGrid>
              <a:tr h="264092">
                <a:tc>
                  <a:txBody>
                    <a:bodyPr/>
                    <a:lstStyle/>
                    <a:p>
                      <a:pPr algn="ctr" fontAlgn="b"/>
                      <a:r>
                        <a:rPr lang="en-US" sz="1400" u="none" strike="noStrike" dirty="0">
                          <a:solidFill>
                            <a:schemeClr val="bg1"/>
                          </a:solidFill>
                        </a:rPr>
                        <a:t>Schedule Of Payment</a:t>
                      </a:r>
                      <a:endParaRPr lang="en-US" sz="1400" b="1" i="0" u="none" strike="noStrike" dirty="0">
                        <a:solidFill>
                          <a:schemeClr val="bg1"/>
                        </a:solidFill>
                        <a:latin typeface="Arial"/>
                      </a:endParaRPr>
                    </a:p>
                  </a:txBody>
                  <a:tcPr marL="9193" marR="9193" marT="9193" marB="0" anchor="b">
                    <a:solidFill>
                      <a:schemeClr val="accent1"/>
                    </a:solidFill>
                  </a:tcPr>
                </a:tc>
                <a:tc>
                  <a:txBody>
                    <a:bodyPr/>
                    <a:lstStyle/>
                    <a:p>
                      <a:pPr algn="ctr" fontAlgn="b"/>
                      <a:r>
                        <a:rPr lang="en-US" sz="1400" u="none" strike="noStrike" dirty="0" smtClean="0">
                          <a:solidFill>
                            <a:schemeClr val="bg1"/>
                          </a:solidFill>
                        </a:rPr>
                        <a:t>%age </a:t>
                      </a:r>
                      <a:r>
                        <a:rPr lang="en-US" sz="1400" u="none" strike="noStrike" dirty="0">
                          <a:solidFill>
                            <a:schemeClr val="bg1"/>
                          </a:solidFill>
                        </a:rPr>
                        <a:t>of Sale Price</a:t>
                      </a:r>
                      <a:endParaRPr lang="en-US" sz="1400" b="1" i="0" u="none" strike="noStrike" dirty="0">
                        <a:solidFill>
                          <a:schemeClr val="bg1"/>
                        </a:solidFill>
                        <a:latin typeface="Arial"/>
                      </a:endParaRPr>
                    </a:p>
                  </a:txBody>
                  <a:tcPr marL="9193" marR="9193" marT="9193" marB="0" anchor="b">
                    <a:solidFill>
                      <a:schemeClr val="accent1"/>
                    </a:solidFill>
                  </a:tcPr>
                </a:tc>
                <a:tc>
                  <a:txBody>
                    <a:bodyPr/>
                    <a:lstStyle/>
                    <a:p>
                      <a:pPr algn="ctr" fontAlgn="b"/>
                      <a:r>
                        <a:rPr lang="en-US" sz="1200" b="0" i="0" u="none" strike="noStrike" dirty="0" smtClean="0">
                          <a:solidFill>
                            <a:schemeClr val="bg1"/>
                          </a:solidFill>
                          <a:latin typeface="Arial"/>
                        </a:rPr>
                        <a:t>Other Charges</a:t>
                      </a:r>
                      <a:endParaRPr lang="en-US" sz="1400" b="0" i="0" u="none" strike="noStrike" dirty="0">
                        <a:solidFill>
                          <a:schemeClr val="bg1"/>
                        </a:solidFill>
                        <a:latin typeface="Arial"/>
                      </a:endParaRPr>
                    </a:p>
                  </a:txBody>
                  <a:tcPr marL="9193" marR="9193" marT="9193" marB="0" anchor="b">
                    <a:solidFill>
                      <a:schemeClr val="accent1"/>
                    </a:solidFill>
                  </a:tcPr>
                </a:tc>
              </a:tr>
              <a:tr h="227085">
                <a:tc>
                  <a:txBody>
                    <a:bodyPr/>
                    <a:lstStyle/>
                    <a:p>
                      <a:pPr algn="ctr" fontAlgn="b"/>
                      <a:r>
                        <a:rPr lang="en-US" sz="1200" u="none" strike="noStrike" dirty="0"/>
                        <a:t>At the Time Of Booking</a:t>
                      </a:r>
                      <a:endParaRPr lang="en-US" sz="1200" b="0" i="0" u="none" strike="noStrike" dirty="0">
                        <a:latin typeface="Arial"/>
                      </a:endParaRPr>
                    </a:p>
                  </a:txBody>
                  <a:tcPr marL="9193" marR="9193" marT="9193" marB="0" anchor="b"/>
                </a:tc>
                <a:tc>
                  <a:txBody>
                    <a:bodyPr/>
                    <a:lstStyle/>
                    <a:p>
                      <a:pPr algn="ctr" fontAlgn="ctr"/>
                      <a:r>
                        <a:rPr lang="en-US" sz="1200" u="none" strike="noStrike" dirty="0"/>
                        <a:t>5%</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200" u="none" strike="noStrike" dirty="0"/>
                        <a:t>Within </a:t>
                      </a:r>
                      <a:r>
                        <a:rPr lang="en-US" sz="1200" u="none" strike="noStrike" dirty="0" smtClean="0"/>
                        <a:t>30 </a:t>
                      </a:r>
                      <a:r>
                        <a:rPr lang="en-US" sz="1200" u="none" strike="noStrike" dirty="0"/>
                        <a:t>Days of Booking</a:t>
                      </a:r>
                      <a:endParaRPr lang="en-US" sz="1200" b="0" i="0" u="none" strike="noStrike" dirty="0">
                        <a:latin typeface="Arial"/>
                      </a:endParaRPr>
                    </a:p>
                  </a:txBody>
                  <a:tcPr marL="9193" marR="9193" marT="9193" marB="0" anchor="b"/>
                </a:tc>
                <a:tc>
                  <a:txBody>
                    <a:bodyPr/>
                    <a:lstStyle/>
                    <a:p>
                      <a:pPr algn="ctr" fontAlgn="ctr"/>
                      <a:r>
                        <a:rPr lang="en-US" sz="1200" u="none" strike="noStrike" dirty="0"/>
                        <a:t>15%</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Completion of Foundation </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Casting of GF Slab</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100" u="none" strike="noStrike" dirty="0"/>
                        <a:t>On Casting of FF Slab</a:t>
                      </a:r>
                      <a:endParaRPr lang="en-US" sz="1100" b="0" i="0" u="none" strike="noStrike" dirty="0">
                        <a:latin typeface="Arial"/>
                      </a:endParaRPr>
                    </a:p>
                  </a:txBody>
                  <a:tcPr marL="9193" marR="9193" marT="9193" marB="0" anchor="b"/>
                </a:tc>
                <a:tc>
                  <a:txBody>
                    <a:bodyPr/>
                    <a:lstStyle/>
                    <a:p>
                      <a:pPr algn="ctr" fontAlgn="ctr"/>
                      <a:r>
                        <a:rPr lang="en-US" sz="1200" u="none" strike="noStrike" dirty="0"/>
                        <a:t>10%</a:t>
                      </a:r>
                      <a:endParaRPr lang="en-US" sz="1200" b="0" i="0" u="none" strike="noStrike" dirty="0">
                        <a:latin typeface="Arial"/>
                      </a:endParaRPr>
                    </a:p>
                  </a:txBody>
                  <a:tcPr marL="9193" marR="9193" marT="9193" marB="0" anchor="ctr"/>
                </a:tc>
                <a:tc>
                  <a:txBody>
                    <a:bodyPr/>
                    <a:lstStyle/>
                    <a:p>
                      <a:pPr algn="ctr" fontAlgn="ctr"/>
                      <a:endParaRPr lang="en-US" sz="1200" b="0" i="0" u="none" strike="noStrike" dirty="0">
                        <a:latin typeface="Arial"/>
                      </a:endParaRPr>
                    </a:p>
                  </a:txBody>
                  <a:tcPr marL="9193" marR="9193" marT="9193" marB="0" anchor="ctr"/>
                </a:tc>
              </a:tr>
              <a:tr h="227085">
                <a:tc>
                  <a:txBody>
                    <a:bodyPr/>
                    <a:lstStyle/>
                    <a:p>
                      <a:pPr algn="ctr" fontAlgn="b"/>
                      <a:r>
                        <a:rPr lang="en-US" sz="1200" u="none" strike="noStrike" dirty="0"/>
                        <a:t>Completion of Brick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Plaster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Flooring</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227085">
                <a:tc>
                  <a:txBody>
                    <a:bodyPr/>
                    <a:lstStyle/>
                    <a:p>
                      <a:pPr algn="ctr" fontAlgn="b"/>
                      <a:r>
                        <a:rPr lang="en-US" sz="1200" u="none" strike="noStrike" dirty="0"/>
                        <a:t>Completion of Painting Work</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endParaRPr lang="en-US" sz="1200" b="0" i="0" u="none" strike="noStrike" dirty="0">
                        <a:latin typeface="Arial"/>
                      </a:endParaRPr>
                    </a:p>
                  </a:txBody>
                  <a:tcPr marL="9193" marR="9193" marT="9193" marB="0" anchor="b"/>
                </a:tc>
              </a:tr>
              <a:tr h="385918">
                <a:tc>
                  <a:txBody>
                    <a:bodyPr/>
                    <a:lstStyle/>
                    <a:p>
                      <a:pPr algn="ctr" fontAlgn="b"/>
                      <a:r>
                        <a:rPr lang="en-US" sz="1200" u="none" strike="noStrike" dirty="0"/>
                        <a:t>On </a:t>
                      </a:r>
                      <a:r>
                        <a:rPr lang="en-US" sz="1200" u="none" strike="noStrike" dirty="0" smtClean="0"/>
                        <a:t>Possession</a:t>
                      </a:r>
                      <a:endParaRPr lang="en-US" sz="1200" b="0" i="0" u="none" strike="noStrike" dirty="0">
                        <a:latin typeface="Arial"/>
                      </a:endParaRPr>
                    </a:p>
                  </a:txBody>
                  <a:tcPr marL="9193" marR="9193" marT="9193" marB="0" anchor="b"/>
                </a:tc>
                <a:tc>
                  <a:txBody>
                    <a:bodyPr/>
                    <a:lstStyle/>
                    <a:p>
                      <a:pPr algn="ctr" fontAlgn="b"/>
                      <a:r>
                        <a:rPr lang="en-US" sz="1200" u="none" strike="noStrike" dirty="0"/>
                        <a:t>10%</a:t>
                      </a:r>
                      <a:endParaRPr lang="en-US" sz="1200" b="0" i="0" u="none" strike="noStrike" dirty="0">
                        <a:latin typeface="Arial"/>
                      </a:endParaRPr>
                    </a:p>
                  </a:txBody>
                  <a:tcPr marL="9193" marR="9193" marT="9193" marB="0" anchor="b"/>
                </a:tc>
                <a:tc>
                  <a:txBody>
                    <a:bodyPr/>
                    <a:lstStyle/>
                    <a:p>
                      <a:pPr algn="ctr" fontAlgn="b"/>
                      <a:r>
                        <a:rPr lang="en-US" sz="1200" dirty="0" smtClean="0"/>
                        <a:t>Security Deposit for Maintenance </a:t>
                      </a:r>
                      <a:endParaRPr lang="en-US" sz="1200" b="0" i="0" u="none" strike="noStrike" dirty="0">
                        <a:latin typeface="Arial"/>
                      </a:endParaRPr>
                    </a:p>
                  </a:txBody>
                  <a:tcPr marL="9193" marR="9193" marT="9193" marB="0" anchor="b"/>
                </a:tc>
              </a:tr>
              <a:tr h="264932">
                <a:tc>
                  <a:txBody>
                    <a:bodyPr/>
                    <a:lstStyle/>
                    <a:p>
                      <a:pPr algn="ctr" fontAlgn="b"/>
                      <a:r>
                        <a:rPr lang="en-US" sz="1400" u="none" strike="noStrike" dirty="0"/>
                        <a:t>Total</a:t>
                      </a:r>
                      <a:endParaRPr lang="en-US" sz="1400" b="1" i="0" u="none" strike="noStrike" dirty="0">
                        <a:latin typeface="Arial"/>
                      </a:endParaRPr>
                    </a:p>
                  </a:txBody>
                  <a:tcPr marL="9193" marR="9193" marT="9193" marB="0" anchor="b"/>
                </a:tc>
                <a:tc>
                  <a:txBody>
                    <a:bodyPr/>
                    <a:lstStyle/>
                    <a:p>
                      <a:pPr algn="ctr" fontAlgn="b"/>
                      <a:r>
                        <a:rPr lang="en-US" sz="1200" u="none" strike="noStrike" dirty="0"/>
                        <a:t>100%</a:t>
                      </a:r>
                      <a:endParaRPr lang="en-US" sz="1200" b="1" i="0" u="none" strike="noStrike" dirty="0">
                        <a:latin typeface="Arial"/>
                      </a:endParaRPr>
                    </a:p>
                  </a:txBody>
                  <a:tcPr marL="9193" marR="9193" marT="9193" marB="0" anchor="b"/>
                </a:tc>
                <a:tc>
                  <a:txBody>
                    <a:bodyPr/>
                    <a:lstStyle/>
                    <a:p>
                      <a:pPr algn="ctr" fontAlgn="b"/>
                      <a:endParaRPr lang="en-US" sz="1200" b="1" i="0" u="none" strike="noStrike" dirty="0">
                        <a:latin typeface="Arial"/>
                      </a:endParaRPr>
                    </a:p>
                  </a:txBody>
                  <a:tcPr marL="9193" marR="9193" marT="9193" marB="0" anchor="b"/>
                </a:tc>
              </a:tr>
            </a:tbl>
          </a:graphicData>
        </a:graphic>
      </p:graphicFrame>
      <p:pic>
        <p:nvPicPr>
          <p:cNvPr id="18" name="Picture 17"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19" name="TextBox 18"/>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20" name="Rectangle 19"/>
          <p:cNvSpPr/>
          <p:nvPr/>
        </p:nvSpPr>
        <p:spPr>
          <a:xfrm>
            <a:off x="404664" y="738158"/>
            <a:ext cx="1944216" cy="254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Purchaser’s Copy</a:t>
            </a:r>
            <a:endParaRPr lang="en-IN" sz="1800" dirty="0"/>
          </a:p>
        </p:txBody>
      </p:sp>
      <p:pic>
        <p:nvPicPr>
          <p:cNvPr id="22"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764704" y="2072680"/>
            <a:ext cx="5616624" cy="3785652"/>
          </a:xfrm>
          <a:prstGeom prst="rect">
            <a:avLst/>
          </a:prstGeom>
          <a:noFill/>
        </p:spPr>
        <p:txBody>
          <a:bodyPr wrap="square" rtlCol="0">
            <a:spAutoFit/>
          </a:bodyPr>
          <a:lstStyle/>
          <a:p>
            <a:pPr marL="0" lvl="1"/>
            <a:r>
              <a:rPr lang="en-US" sz="1000" b="1" dirty="0" smtClean="0"/>
              <a:t>Details of the costs other than Selling Price :- </a:t>
            </a:r>
          </a:p>
          <a:p>
            <a:pPr marL="0" lvl="1"/>
            <a:endParaRPr lang="en-US" sz="1000" b="1" dirty="0" smtClean="0"/>
          </a:p>
          <a:p>
            <a:pPr marL="0" lvl="1">
              <a:buFont typeface="Wingdings" pitchFamily="2" charset="2"/>
              <a:buChar char="q"/>
            </a:pPr>
            <a:r>
              <a:rPr lang="en-US" sz="1000" b="1" dirty="0" smtClean="0"/>
              <a:t>Security for Maintenance :- </a:t>
            </a:r>
            <a:r>
              <a:rPr lang="en-US" sz="1000" dirty="0" smtClean="0"/>
              <a:t> PAYABLE BY THE APPLICANT PURCHASER TO THE SOCEITY ( OTHER THAN THE SELLING PRICE). The purchaser shall pay/deposit prior to possession the sum as mentioned in the “Sale Price Details”  in favor of the society  as security deposit for maintenance of township.</a:t>
            </a:r>
          </a:p>
          <a:p>
            <a:pPr marL="0" lvl="1"/>
            <a:endParaRPr lang="en-US" sz="1000" b="1" dirty="0" smtClean="0"/>
          </a:p>
          <a:p>
            <a:pPr marL="0" lvl="1"/>
            <a:r>
              <a:rPr lang="en-US" sz="1000" b="1" dirty="0" smtClean="0"/>
              <a:t>OTHER IMPORTANT INFORMATION :</a:t>
            </a:r>
          </a:p>
          <a:p>
            <a:pPr marL="0" lvl="1"/>
            <a:endParaRPr lang="en-US" sz="1000" b="1" dirty="0" smtClean="0"/>
          </a:p>
          <a:p>
            <a:pPr marL="228600" lvl="1" indent="-228600">
              <a:buFont typeface="+mj-lt"/>
              <a:buAutoNum type="arabicPeriod"/>
            </a:pPr>
            <a:r>
              <a:rPr lang="en-US" sz="1000" dirty="0" smtClean="0"/>
              <a:t>Extra work if any shall be charged extra. Taxes as applicable will be levied.</a:t>
            </a:r>
          </a:p>
          <a:p>
            <a:pPr marL="228600" lvl="1" indent="-228600">
              <a:buFont typeface="+mj-lt"/>
              <a:buAutoNum type="arabicPeriod"/>
            </a:pPr>
            <a:r>
              <a:rPr lang="en-US" sz="1000" dirty="0" smtClean="0"/>
              <a:t>I/ we have seen the approved map plan of the duplex by Jhansi Development Authority and after satisfaction the booking has been done.</a:t>
            </a:r>
          </a:p>
          <a:p>
            <a:pPr marL="228600" lvl="1" indent="-228600">
              <a:buFont typeface="+mj-lt"/>
              <a:buAutoNum type="arabicPeriod"/>
            </a:pPr>
            <a:r>
              <a:rPr lang="en-US" sz="1000" dirty="0" smtClean="0"/>
              <a:t>There can be variation in the map plan if deemed fit at any stage though the variation (Plus or Minus)in built up area would not be more than 5% for which no change in sale price would be done.</a:t>
            </a:r>
          </a:p>
          <a:p>
            <a:pPr marL="228600" lvl="1" indent="-228600">
              <a:buFont typeface="+mj-lt"/>
              <a:buAutoNum type="arabicPeriod"/>
            </a:pPr>
            <a:r>
              <a:rPr lang="en-US" sz="1000" dirty="0" smtClean="0"/>
              <a:t>No deduction of amount will be applicable for any removal of partition wall, windows, grills and bathroom/s</a:t>
            </a:r>
            <a:r>
              <a:rPr lang="en-US" sz="1000" b="1" dirty="0" smtClean="0"/>
              <a:t>.</a:t>
            </a:r>
          </a:p>
          <a:p>
            <a:pPr marL="228600" lvl="1" indent="-228600" algn="just">
              <a:buFont typeface="+mj-lt"/>
              <a:buAutoNum type="arabicPeriod"/>
            </a:pPr>
            <a:r>
              <a:rPr lang="en-US" sz="1000" dirty="0" smtClean="0"/>
              <a:t>Registry to be made in the name of the applicant or in the blood relation only otherwise the booking shall be cancelled and the developer shall have all liberty to forfeit 3% of the total consideration money of the flat and refund the balance money within 90 days without any interest. The developer shall be fully entitled to enter into fresh booking with any intending buyer/purchaser after cancellation of applicant’s booking</a:t>
            </a:r>
            <a:r>
              <a:rPr lang="en-US" sz="1000" b="1" dirty="0" smtClean="0"/>
              <a:t>.</a:t>
            </a:r>
          </a:p>
          <a:p>
            <a:pPr marL="228600" lvl="1" indent="-228600"/>
            <a:endParaRPr lang="en-US" sz="1000" b="1" dirty="0" smtClean="0"/>
          </a:p>
          <a:p>
            <a:pPr marL="228600" lvl="1" indent="-228600"/>
            <a:r>
              <a:rPr lang="en-US" sz="1000" b="1" dirty="0" smtClean="0"/>
              <a:t>	I/We have read and understood the contents stated hereto and hereunto being satisfied with free consent and have booked the flat described in this booking application form . This booking  application form shall be treated as Final “ Agreement for sale”.</a:t>
            </a:r>
            <a:endParaRPr lang="en-IN" sz="1000" dirty="0"/>
          </a:p>
        </p:txBody>
      </p:sp>
      <p:sp>
        <p:nvSpPr>
          <p:cNvPr id="22" name="TextBox 21"/>
          <p:cNvSpPr txBox="1"/>
          <p:nvPr/>
        </p:nvSpPr>
        <p:spPr>
          <a:xfrm>
            <a:off x="1268760" y="8337376"/>
            <a:ext cx="2108269" cy="1169551"/>
          </a:xfrm>
          <a:prstGeom prst="rect">
            <a:avLst/>
          </a:prstGeom>
          <a:noFill/>
        </p:spPr>
        <p:txBody>
          <a:bodyPr wrap="none" rtlCol="0">
            <a:spAutoFit/>
          </a:bodyPr>
          <a:lstStyle/>
          <a:p>
            <a:r>
              <a:rPr lang="en-US" sz="1000" dirty="0" smtClean="0"/>
              <a:t>Full Signature of Sale Executive</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3" name="TextBox 22"/>
          <p:cNvSpPr txBox="1"/>
          <p:nvPr/>
        </p:nvSpPr>
        <p:spPr>
          <a:xfrm>
            <a:off x="4365104" y="8337376"/>
            <a:ext cx="2302233" cy="1169551"/>
          </a:xfrm>
          <a:prstGeom prst="rect">
            <a:avLst/>
          </a:prstGeom>
          <a:noFill/>
        </p:spPr>
        <p:txBody>
          <a:bodyPr wrap="none" rtlCol="0">
            <a:spAutoFit/>
          </a:bodyPr>
          <a:lstStyle/>
          <a:p>
            <a:r>
              <a:rPr lang="en-US" sz="1000" dirty="0" smtClean="0"/>
              <a:t>Full Signature of First &amp;Second Applicant</a:t>
            </a:r>
          </a:p>
          <a:p>
            <a:endParaRPr lang="en-US" sz="1000" dirty="0" smtClean="0"/>
          </a:p>
          <a:p>
            <a:endParaRPr lang="en-US" sz="1000" dirty="0" smtClean="0"/>
          </a:p>
          <a:p>
            <a:r>
              <a:rPr lang="en-US" sz="1000" dirty="0" smtClean="0"/>
              <a:t>______________________________</a:t>
            </a:r>
          </a:p>
          <a:p>
            <a:endParaRPr lang="en-US" sz="1000" dirty="0" smtClean="0"/>
          </a:p>
          <a:p>
            <a:r>
              <a:rPr lang="en-US" sz="1000" dirty="0" smtClean="0"/>
              <a:t>Date :- ________________________</a:t>
            </a:r>
            <a:endParaRPr lang="en-IN" sz="1000" dirty="0" smtClean="0"/>
          </a:p>
          <a:p>
            <a:endParaRPr lang="en-IN" sz="1000" dirty="0"/>
          </a:p>
        </p:txBody>
      </p:sp>
      <p:sp>
        <p:nvSpPr>
          <p:cNvPr id="24" name="TextBox 23"/>
          <p:cNvSpPr txBox="1"/>
          <p:nvPr/>
        </p:nvSpPr>
        <p:spPr>
          <a:xfrm>
            <a:off x="620688" y="1496616"/>
            <a:ext cx="5976664" cy="707886"/>
          </a:xfrm>
          <a:prstGeom prst="rect">
            <a:avLst/>
          </a:prstGeom>
          <a:noFill/>
        </p:spPr>
        <p:txBody>
          <a:bodyPr wrap="square" rtlCol="0">
            <a:spAutoFit/>
          </a:bodyPr>
          <a:lstStyle/>
          <a:p>
            <a:r>
              <a:rPr lang="en-US" sz="1000" dirty="0" smtClean="0"/>
              <a:t>Customer Name _____________________________________________________________________________</a:t>
            </a:r>
          </a:p>
          <a:p>
            <a:r>
              <a:rPr lang="en-US" sz="1000" dirty="0" smtClean="0"/>
              <a:t>Duplex No:- _____________</a:t>
            </a:r>
          </a:p>
          <a:p>
            <a:endParaRPr lang="en-US" sz="1000" dirty="0" smtClean="0"/>
          </a:p>
          <a:p>
            <a:endParaRPr lang="en-IN" sz="1000" dirty="0"/>
          </a:p>
        </p:txBody>
      </p:sp>
      <p:sp>
        <p:nvSpPr>
          <p:cNvPr id="13" name="TextBox 12"/>
          <p:cNvSpPr txBox="1"/>
          <p:nvPr/>
        </p:nvSpPr>
        <p:spPr>
          <a:xfrm>
            <a:off x="476672" y="7473280"/>
            <a:ext cx="1107996" cy="461665"/>
          </a:xfrm>
          <a:prstGeom prst="rect">
            <a:avLst/>
          </a:prstGeom>
          <a:noFill/>
        </p:spPr>
        <p:txBody>
          <a:bodyPr wrap="none" rtlCol="0">
            <a:spAutoFit/>
          </a:bodyPr>
          <a:lstStyle/>
          <a:p>
            <a:r>
              <a:rPr lang="en-US" sz="1200" dirty="0" smtClean="0"/>
              <a:t>____________</a:t>
            </a:r>
          </a:p>
          <a:p>
            <a:r>
              <a:rPr lang="en-US" sz="1200" dirty="0" smtClean="0"/>
              <a:t>Received Copy</a:t>
            </a:r>
            <a:endParaRPr lang="en-IN" sz="1200" dirty="0"/>
          </a:p>
        </p:txBody>
      </p:sp>
      <p:pic>
        <p:nvPicPr>
          <p:cNvPr id="10" name="Picture 9" descr="Shree Developer_Logo1.jpg5.jpg"/>
          <p:cNvPicPr>
            <a:picLocks noChangeAspect="1"/>
          </p:cNvPicPr>
          <p:nvPr/>
        </p:nvPicPr>
        <p:blipFill>
          <a:blip r:embed="rId2" cstate="print"/>
          <a:stretch>
            <a:fillRect/>
          </a:stretch>
        </p:blipFill>
        <p:spPr>
          <a:xfrm>
            <a:off x="4365104" y="416496"/>
            <a:ext cx="2304256" cy="819401"/>
          </a:xfrm>
          <a:prstGeom prst="rect">
            <a:avLst/>
          </a:prstGeom>
        </p:spPr>
      </p:pic>
      <p:sp>
        <p:nvSpPr>
          <p:cNvPr id="11" name="TextBox 10"/>
          <p:cNvSpPr txBox="1"/>
          <p:nvPr/>
        </p:nvSpPr>
        <p:spPr>
          <a:xfrm>
            <a:off x="332656" y="128464"/>
            <a:ext cx="6336704" cy="1384995"/>
          </a:xfrm>
          <a:prstGeom prst="rect">
            <a:avLst/>
          </a:prstGeom>
          <a:noFill/>
        </p:spPr>
        <p:txBody>
          <a:bodyPr wrap="square" rtlCol="0">
            <a:spAutoFit/>
          </a:bodyPr>
          <a:lstStyle/>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endParaRPr lang="en-US" sz="1400" b="1" dirty="0" smtClean="0">
              <a:solidFill>
                <a:schemeClr val="tx2"/>
              </a:solidFill>
            </a:endParaRPr>
          </a:p>
          <a:p>
            <a:pPr algn="ctr"/>
            <a:r>
              <a:rPr lang="en-US" sz="1400" b="1" dirty="0" smtClean="0">
                <a:solidFill>
                  <a:schemeClr val="tx2"/>
                </a:solidFill>
              </a:rPr>
              <a:t>BOOKING APPLICATION FORM</a:t>
            </a:r>
          </a:p>
          <a:p>
            <a:pPr algn="ctr"/>
            <a:endParaRPr lang="en-US" sz="1400" b="1" dirty="0" smtClean="0"/>
          </a:p>
        </p:txBody>
      </p:sp>
      <p:sp>
        <p:nvSpPr>
          <p:cNvPr id="12" name="Rectangle 11"/>
          <p:cNvSpPr/>
          <p:nvPr/>
        </p:nvSpPr>
        <p:spPr>
          <a:xfrm>
            <a:off x="404664" y="738158"/>
            <a:ext cx="1944216" cy="2544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Purchaser’s Copy</a:t>
            </a:r>
            <a:endParaRPr lang="en-IN" sz="1800" dirty="0"/>
          </a:p>
        </p:txBody>
      </p:sp>
      <p:pic>
        <p:nvPicPr>
          <p:cNvPr id="14" name="Picture 2"/>
          <p:cNvPicPr>
            <a:picLocks noChangeAspect="1" noChangeArrowheads="1"/>
          </p:cNvPicPr>
          <p:nvPr/>
        </p:nvPicPr>
        <p:blipFill>
          <a:blip r:embed="rId3" cstate="print"/>
          <a:srcRect/>
          <a:stretch>
            <a:fillRect/>
          </a:stretch>
        </p:blipFill>
        <p:spPr bwMode="auto">
          <a:xfrm>
            <a:off x="2852936" y="0"/>
            <a:ext cx="1127125" cy="10175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TotalTime>
  <Words>1301</Words>
  <Application>Microsoft Office PowerPoint</Application>
  <PresentationFormat>A4 Paper (210x297 mm)</PresentationFormat>
  <Paragraphs>391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90</cp:revision>
  <dcterms:created xsi:type="dcterms:W3CDTF">2012-12-01T05:43:41Z</dcterms:created>
  <dcterms:modified xsi:type="dcterms:W3CDTF">2013-01-27T12:13:09Z</dcterms:modified>
</cp:coreProperties>
</file>